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0" r:id="rId2"/>
    <p:sldId id="261" r:id="rId3"/>
    <p:sldId id="272" r:id="rId4"/>
    <p:sldId id="262" r:id="rId5"/>
    <p:sldId id="273" r:id="rId6"/>
    <p:sldId id="274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5" r:id="rId15"/>
    <p:sldId id="276" r:id="rId16"/>
    <p:sldId id="277" r:id="rId17"/>
    <p:sldId id="27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CCFF"/>
    <a:srgbClr val="FF66FF"/>
    <a:srgbClr val="FFFF66"/>
    <a:srgbClr val="66FF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10" d="100"/>
          <a:sy n="110" d="100"/>
        </p:scale>
        <p:origin x="-216" y="1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CEB47-DAAF-4378-A2BA-269478ACF388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F9A737-28A4-4A15-A9A0-B73F238563E6}">
      <dgm:prSet custT="1"/>
      <dgm:spPr/>
      <dgm:t>
        <a:bodyPr/>
        <a:lstStyle/>
        <a:p>
          <a:pPr algn="ctr" rtl="0"/>
          <a:r>
            <a:rPr lang="ru-RU" sz="1600" b="1" i="1" u="sng" dirty="0" smtClean="0">
              <a:solidFill>
                <a:srgbClr val="C00000"/>
              </a:solidFill>
            </a:rPr>
            <a:t>Группа органических высокомолекулярных веществ растительного происхождения</a:t>
          </a:r>
          <a:r>
            <a:rPr lang="ru-RU" sz="1400" b="1" i="1" dirty="0" smtClean="0"/>
            <a:t>, относятся к активным веществам, участвующим в процессе пищеварения.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b="1" i="0" u="sng" dirty="0"/>
        </a:p>
      </dgm:t>
    </dgm:pt>
    <dgm:pt modelId="{13A39792-D5BD-47F2-8ACA-DE86C9A96D15}" type="parTrans" cxnId="{D362F51C-6C93-4732-987B-DE523918CCA3}">
      <dgm:prSet/>
      <dgm:spPr/>
      <dgm:t>
        <a:bodyPr/>
        <a:lstStyle/>
        <a:p>
          <a:endParaRPr lang="ru-RU"/>
        </a:p>
      </dgm:t>
    </dgm:pt>
    <dgm:pt modelId="{A2C10A1A-3D73-4305-B253-A3402AB33457}" type="sibTrans" cxnId="{D362F51C-6C93-4732-987B-DE523918CCA3}">
      <dgm:prSet/>
      <dgm:spPr/>
      <dgm:t>
        <a:bodyPr/>
        <a:lstStyle/>
        <a:p>
          <a:endParaRPr lang="ru-RU"/>
        </a:p>
      </dgm:t>
    </dgm:pt>
    <dgm:pt modelId="{1461D9FE-48F4-40E7-A41D-F13DBC64A929}">
      <dgm:prSet custT="1"/>
      <dgm:spPr/>
      <dgm:t>
        <a:bodyPr/>
        <a:lstStyle/>
        <a:p>
          <a:pPr algn="ctr" rtl="0"/>
          <a:r>
            <a:rPr lang="ru-RU" sz="1600" b="1" i="1" u="sng" dirty="0" smtClean="0">
              <a:solidFill>
                <a:srgbClr val="FF0000"/>
              </a:solidFill>
            </a:rPr>
            <a:t>Пищевые волокна</a:t>
          </a:r>
          <a:r>
            <a:rPr lang="ru-RU" sz="1600" b="1" i="1" u="sng" dirty="0" smtClean="0">
              <a:solidFill>
                <a:srgbClr val="7030A0"/>
              </a:solidFill>
            </a:rPr>
            <a:t> </a:t>
          </a:r>
          <a:r>
            <a:rPr lang="ru-RU" sz="1400" b="1" i="1" dirty="0" smtClean="0"/>
            <a:t>способствуют работе кишечника, препятствуют развитию атеросклероза и возникновению рака толстой кишки. По рекомендации </a:t>
          </a:r>
          <a:r>
            <a:rPr lang="ru-RU" sz="1400" b="1" i="1" dirty="0" smtClean="0">
              <a:solidFill>
                <a:srgbClr val="C00000"/>
              </a:solidFill>
            </a:rPr>
            <a:t>Всемирной организации здравоохранения,</a:t>
          </a:r>
          <a:r>
            <a:rPr lang="ru-RU" sz="1400" b="1" i="1" dirty="0" smtClean="0"/>
            <a:t> потребность человека в пищевых волокнах составляет около 40 грамм в сутки. </a:t>
          </a:r>
          <a:r>
            <a:rPr lang="ru-RU" sz="1400" dirty="0" smtClean="0"/>
            <a:t/>
          </a:r>
          <a:br>
            <a:rPr lang="ru-RU" sz="1400" dirty="0" smtClean="0"/>
          </a:br>
          <a:endParaRPr lang="ru-RU" sz="1400" b="1" dirty="0"/>
        </a:p>
      </dgm:t>
    </dgm:pt>
    <dgm:pt modelId="{8EBDB79C-F9A5-4730-BCD8-787E99EE088C}" type="parTrans" cxnId="{38EBA2DF-1A30-4DE3-ACA4-B1FD46C041B3}">
      <dgm:prSet/>
      <dgm:spPr/>
      <dgm:t>
        <a:bodyPr/>
        <a:lstStyle/>
        <a:p>
          <a:endParaRPr lang="ru-RU"/>
        </a:p>
      </dgm:t>
    </dgm:pt>
    <dgm:pt modelId="{779544E6-46A6-4EAF-946B-CCDDDB28D627}" type="sibTrans" cxnId="{38EBA2DF-1A30-4DE3-ACA4-B1FD46C041B3}">
      <dgm:prSet/>
      <dgm:spPr/>
      <dgm:t>
        <a:bodyPr/>
        <a:lstStyle/>
        <a:p>
          <a:endParaRPr lang="ru-RU"/>
        </a:p>
      </dgm:t>
    </dgm:pt>
    <dgm:pt modelId="{DEB98BD5-3714-4472-A6BD-9F9FCB371368}">
      <dgm:prSet custT="1"/>
      <dgm:spPr/>
      <dgm:t>
        <a:bodyPr/>
        <a:lstStyle/>
        <a:p>
          <a:pPr algn="l" rtl="0"/>
          <a:r>
            <a:rPr lang="ru-RU" sz="1600" b="1" i="1" u="sng" dirty="0" smtClean="0">
              <a:solidFill>
                <a:srgbClr val="FF0000"/>
              </a:solidFill>
            </a:rPr>
            <a:t>По  органолептическим показателям  </a:t>
          </a:r>
          <a:r>
            <a:rPr lang="ru-RU" sz="1400" b="1" i="1" dirty="0" smtClean="0"/>
            <a:t>является мелкозернистым или тонковолокнистым веществом различной степени измельчения и различной длины волокон.  По показателям вкуса, цвета и запаха соответствует характеристикам исходного злакового, фруктового или овощного сырья.</a:t>
          </a:r>
        </a:p>
        <a:p>
          <a:pPr algn="just" rtl="0"/>
          <a:endParaRPr lang="ru-RU" sz="1400" b="1" dirty="0"/>
        </a:p>
      </dgm:t>
    </dgm:pt>
    <dgm:pt modelId="{67B3D695-BF76-4B41-AFEC-FC3C34937E07}" type="parTrans" cxnId="{9F28C871-B58E-4422-AD21-FD6FFABC5195}">
      <dgm:prSet/>
      <dgm:spPr/>
      <dgm:t>
        <a:bodyPr/>
        <a:lstStyle/>
        <a:p>
          <a:endParaRPr lang="ru-RU"/>
        </a:p>
      </dgm:t>
    </dgm:pt>
    <dgm:pt modelId="{C10F2209-DCC3-4A55-8ECF-A3E80AC6B479}" type="sibTrans" cxnId="{9F28C871-B58E-4422-AD21-FD6FFABC5195}">
      <dgm:prSet/>
      <dgm:spPr/>
      <dgm:t>
        <a:bodyPr/>
        <a:lstStyle/>
        <a:p>
          <a:endParaRPr lang="ru-RU"/>
        </a:p>
      </dgm:t>
    </dgm:pt>
    <dgm:pt modelId="{14A09268-AE35-45BE-84DD-40CC48FD7FF3}">
      <dgm:prSet custT="1"/>
      <dgm:spPr/>
      <dgm:t>
        <a:bodyPr/>
        <a:lstStyle/>
        <a:p>
          <a:pPr rtl="0"/>
          <a:r>
            <a:rPr lang="ru-RU" sz="1600" b="1" i="1" dirty="0" smtClean="0"/>
            <a:t>Производится </a:t>
          </a:r>
          <a:r>
            <a:rPr lang="ru-RU" sz="1600" b="1" i="1" dirty="0" smtClean="0">
              <a:solidFill>
                <a:srgbClr val="FF0000"/>
              </a:solidFill>
            </a:rPr>
            <a:t>из колосистой части зерновых культур</a:t>
          </a:r>
          <a:r>
            <a:rPr lang="ru-RU" sz="1600" b="1" i="1" dirty="0" smtClean="0"/>
            <a:t>, фруктовых или овощных шротов.</a:t>
          </a:r>
          <a:endParaRPr lang="ru-RU" sz="1600" b="1" i="1" dirty="0"/>
        </a:p>
      </dgm:t>
    </dgm:pt>
    <dgm:pt modelId="{F21D48DF-F59F-4A8B-8B6B-ABBFED412EDA}" type="parTrans" cxnId="{CF48241F-4E89-4194-9B4B-23F64D3E2767}">
      <dgm:prSet/>
      <dgm:spPr/>
      <dgm:t>
        <a:bodyPr/>
        <a:lstStyle/>
        <a:p>
          <a:endParaRPr lang="ru-RU"/>
        </a:p>
      </dgm:t>
    </dgm:pt>
    <dgm:pt modelId="{E535FBF5-998F-4E03-A478-F25414B9DF56}" type="sibTrans" cxnId="{CF48241F-4E89-4194-9B4B-23F64D3E2767}">
      <dgm:prSet/>
      <dgm:spPr/>
      <dgm:t>
        <a:bodyPr/>
        <a:lstStyle/>
        <a:p>
          <a:endParaRPr lang="ru-RU"/>
        </a:p>
      </dgm:t>
    </dgm:pt>
    <dgm:pt modelId="{C8459E40-3CBE-479C-8AF9-C2380EF83BDE}" type="pres">
      <dgm:prSet presAssocID="{BF1CEB47-DAAF-4378-A2BA-269478ACF3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FAD11-5789-47BB-A567-7AE91DC4266B}" type="pres">
      <dgm:prSet presAssocID="{F4F9A737-28A4-4A15-A9A0-B73F238563E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92E2E-B97B-4941-8545-30D4F5D7C97F}" type="pres">
      <dgm:prSet presAssocID="{A2C10A1A-3D73-4305-B253-A3402AB33457}" presName="sibTrans" presStyleCnt="0"/>
      <dgm:spPr/>
      <dgm:t>
        <a:bodyPr/>
        <a:lstStyle/>
        <a:p>
          <a:endParaRPr lang="ru-RU"/>
        </a:p>
      </dgm:t>
    </dgm:pt>
    <dgm:pt modelId="{1C38E758-7B0D-4C74-88B1-6588A6D3A2D2}" type="pres">
      <dgm:prSet presAssocID="{1461D9FE-48F4-40E7-A41D-F13DBC64A9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21DF3-9580-45B2-AFB7-6CEA2201EC2F}" type="pres">
      <dgm:prSet presAssocID="{779544E6-46A6-4EAF-946B-CCDDDB28D627}" presName="sibTrans" presStyleCnt="0"/>
      <dgm:spPr/>
      <dgm:t>
        <a:bodyPr/>
        <a:lstStyle/>
        <a:p>
          <a:endParaRPr lang="ru-RU"/>
        </a:p>
      </dgm:t>
    </dgm:pt>
    <dgm:pt modelId="{0D5B941E-08F7-4817-8866-645C69BFD5EB}" type="pres">
      <dgm:prSet presAssocID="{DEB98BD5-3714-4472-A6BD-9F9FCB3713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9634D-B528-4754-AF48-58FEAA2A4376}" type="pres">
      <dgm:prSet presAssocID="{C10F2209-DCC3-4A55-8ECF-A3E80AC6B479}" presName="sibTrans" presStyleCnt="0"/>
      <dgm:spPr/>
      <dgm:t>
        <a:bodyPr/>
        <a:lstStyle/>
        <a:p>
          <a:endParaRPr lang="ru-RU"/>
        </a:p>
      </dgm:t>
    </dgm:pt>
    <dgm:pt modelId="{A7E6D740-CEE8-4271-AD6E-973A43462978}" type="pres">
      <dgm:prSet presAssocID="{14A09268-AE35-45BE-84DD-40CC48FD7FF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BD762-3EC8-490C-823E-232C16BF47D5}" type="presOf" srcId="{1461D9FE-48F4-40E7-A41D-F13DBC64A929}" destId="{1C38E758-7B0D-4C74-88B1-6588A6D3A2D2}" srcOrd="0" destOrd="0" presId="urn:microsoft.com/office/officeart/2005/8/layout/default"/>
    <dgm:cxn modelId="{820D7619-6D4B-4BF5-A29E-75436219F91C}" type="presOf" srcId="{DEB98BD5-3714-4472-A6BD-9F9FCB371368}" destId="{0D5B941E-08F7-4817-8866-645C69BFD5EB}" srcOrd="0" destOrd="0" presId="urn:microsoft.com/office/officeart/2005/8/layout/default"/>
    <dgm:cxn modelId="{CF48241F-4E89-4194-9B4B-23F64D3E2767}" srcId="{BF1CEB47-DAAF-4378-A2BA-269478ACF388}" destId="{14A09268-AE35-45BE-84DD-40CC48FD7FF3}" srcOrd="3" destOrd="0" parTransId="{F21D48DF-F59F-4A8B-8B6B-ABBFED412EDA}" sibTransId="{E535FBF5-998F-4E03-A478-F25414B9DF56}"/>
    <dgm:cxn modelId="{D362F51C-6C93-4732-987B-DE523918CCA3}" srcId="{BF1CEB47-DAAF-4378-A2BA-269478ACF388}" destId="{F4F9A737-28A4-4A15-A9A0-B73F238563E6}" srcOrd="0" destOrd="0" parTransId="{13A39792-D5BD-47F2-8ACA-DE86C9A96D15}" sibTransId="{A2C10A1A-3D73-4305-B253-A3402AB33457}"/>
    <dgm:cxn modelId="{9F28C871-B58E-4422-AD21-FD6FFABC5195}" srcId="{BF1CEB47-DAAF-4378-A2BA-269478ACF388}" destId="{DEB98BD5-3714-4472-A6BD-9F9FCB371368}" srcOrd="2" destOrd="0" parTransId="{67B3D695-BF76-4B41-AFEC-FC3C34937E07}" sibTransId="{C10F2209-DCC3-4A55-8ECF-A3E80AC6B479}"/>
    <dgm:cxn modelId="{4413DE48-0C03-4B5D-83E3-468DD155F801}" type="presOf" srcId="{F4F9A737-28A4-4A15-A9A0-B73F238563E6}" destId="{0F9FAD11-5789-47BB-A567-7AE91DC4266B}" srcOrd="0" destOrd="0" presId="urn:microsoft.com/office/officeart/2005/8/layout/default"/>
    <dgm:cxn modelId="{528DBA9A-1CD1-431F-8DD4-1DCDD52DE259}" type="presOf" srcId="{BF1CEB47-DAAF-4378-A2BA-269478ACF388}" destId="{C8459E40-3CBE-479C-8AF9-C2380EF83BDE}" srcOrd="0" destOrd="0" presId="urn:microsoft.com/office/officeart/2005/8/layout/default"/>
    <dgm:cxn modelId="{3EF11DC5-B428-4124-87CF-91E7E7E2B2A5}" type="presOf" srcId="{14A09268-AE35-45BE-84DD-40CC48FD7FF3}" destId="{A7E6D740-CEE8-4271-AD6E-973A43462978}" srcOrd="0" destOrd="0" presId="urn:microsoft.com/office/officeart/2005/8/layout/default"/>
    <dgm:cxn modelId="{38EBA2DF-1A30-4DE3-ACA4-B1FD46C041B3}" srcId="{BF1CEB47-DAAF-4378-A2BA-269478ACF388}" destId="{1461D9FE-48F4-40E7-A41D-F13DBC64A929}" srcOrd="1" destOrd="0" parTransId="{8EBDB79C-F9A5-4730-BCD8-787E99EE088C}" sibTransId="{779544E6-46A6-4EAF-946B-CCDDDB28D627}"/>
    <dgm:cxn modelId="{8A6BD51F-214A-4764-AB3A-8326933BDA9A}" type="presParOf" srcId="{C8459E40-3CBE-479C-8AF9-C2380EF83BDE}" destId="{0F9FAD11-5789-47BB-A567-7AE91DC4266B}" srcOrd="0" destOrd="0" presId="urn:microsoft.com/office/officeart/2005/8/layout/default"/>
    <dgm:cxn modelId="{3EF65442-7432-48C2-96D1-6BE7FFE30187}" type="presParOf" srcId="{C8459E40-3CBE-479C-8AF9-C2380EF83BDE}" destId="{98492E2E-B97B-4941-8545-30D4F5D7C97F}" srcOrd="1" destOrd="0" presId="urn:microsoft.com/office/officeart/2005/8/layout/default"/>
    <dgm:cxn modelId="{1D9F82B8-01DC-4658-BE6F-6457E52FEF89}" type="presParOf" srcId="{C8459E40-3CBE-479C-8AF9-C2380EF83BDE}" destId="{1C38E758-7B0D-4C74-88B1-6588A6D3A2D2}" srcOrd="2" destOrd="0" presId="urn:microsoft.com/office/officeart/2005/8/layout/default"/>
    <dgm:cxn modelId="{3405E872-9A2F-425E-B09E-0794E0E81709}" type="presParOf" srcId="{C8459E40-3CBE-479C-8AF9-C2380EF83BDE}" destId="{D1E21DF3-9580-45B2-AFB7-6CEA2201EC2F}" srcOrd="3" destOrd="0" presId="urn:microsoft.com/office/officeart/2005/8/layout/default"/>
    <dgm:cxn modelId="{E7E4AABC-3E99-475A-9EB0-4560CD87A69A}" type="presParOf" srcId="{C8459E40-3CBE-479C-8AF9-C2380EF83BDE}" destId="{0D5B941E-08F7-4817-8866-645C69BFD5EB}" srcOrd="4" destOrd="0" presId="urn:microsoft.com/office/officeart/2005/8/layout/default"/>
    <dgm:cxn modelId="{9F01F5E8-7390-4E3F-A639-5379B90D9540}" type="presParOf" srcId="{C8459E40-3CBE-479C-8AF9-C2380EF83BDE}" destId="{C0E9634D-B528-4754-AF48-58FEAA2A4376}" srcOrd="5" destOrd="0" presId="urn:microsoft.com/office/officeart/2005/8/layout/default"/>
    <dgm:cxn modelId="{7C9AD8F8-7FD0-4016-9515-CFD598414248}" type="presParOf" srcId="{C8459E40-3CBE-479C-8AF9-C2380EF83BDE}" destId="{A7E6D740-CEE8-4271-AD6E-973A43462978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7E513-D2F0-4B62-B6B5-9D51B9E8C2A5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93DBDF-7F08-462D-9C75-4C2D2EBAFB5D}">
      <dgm:prSet phldrT="[Текст]" custT="1"/>
      <dgm:spPr/>
      <dgm:t>
        <a:bodyPr/>
        <a:lstStyle/>
        <a:p>
          <a:r>
            <a:rPr lang="ru-RU" sz="1600" b="1" dirty="0" smtClean="0"/>
            <a:t>Производство вафельной продукции (вафельный лист, вафельный рожок, вафельный стаканчик)</a:t>
          </a:r>
          <a:endParaRPr lang="ru-RU" sz="1600" b="1" dirty="0"/>
        </a:p>
      </dgm:t>
    </dgm:pt>
    <dgm:pt modelId="{B4DED7F0-F6BE-4BAC-95DB-82F8659B87EE}" type="parTrans" cxnId="{ACF1FD4D-07BA-4E45-B201-A0161733F18F}">
      <dgm:prSet/>
      <dgm:spPr/>
      <dgm:t>
        <a:bodyPr/>
        <a:lstStyle/>
        <a:p>
          <a:endParaRPr lang="ru-RU"/>
        </a:p>
      </dgm:t>
    </dgm:pt>
    <dgm:pt modelId="{6152A78A-43FF-491E-9627-618A733AF237}" type="sibTrans" cxnId="{ACF1FD4D-07BA-4E45-B201-A0161733F18F}">
      <dgm:prSet/>
      <dgm:spPr/>
      <dgm:t>
        <a:bodyPr/>
        <a:lstStyle/>
        <a:p>
          <a:endParaRPr lang="ru-RU"/>
        </a:p>
      </dgm:t>
    </dgm:pt>
    <dgm:pt modelId="{9DB287A6-7623-4827-989F-5056FBB86CF7}">
      <dgm:prSet phldrT="[Текст]" custT="1"/>
      <dgm:spPr/>
      <dgm:t>
        <a:bodyPr/>
        <a:lstStyle/>
        <a:p>
          <a:r>
            <a:rPr lang="ru-RU" sz="1600" b="1" dirty="0" smtClean="0"/>
            <a:t>Производство зефира и пастилы</a:t>
          </a:r>
          <a:endParaRPr lang="ru-RU" sz="1600" b="1" dirty="0"/>
        </a:p>
      </dgm:t>
    </dgm:pt>
    <dgm:pt modelId="{6B3178DC-DAE1-402D-AE37-1CB07BB60EBC}" type="parTrans" cxnId="{96F6874F-B74A-457B-AA8C-D51CA02AC924}">
      <dgm:prSet/>
      <dgm:spPr/>
      <dgm:t>
        <a:bodyPr/>
        <a:lstStyle/>
        <a:p>
          <a:endParaRPr lang="ru-RU"/>
        </a:p>
      </dgm:t>
    </dgm:pt>
    <dgm:pt modelId="{CB63168D-666A-4AC2-8766-D3ACAFE23F4D}" type="sibTrans" cxnId="{96F6874F-B74A-457B-AA8C-D51CA02AC924}">
      <dgm:prSet/>
      <dgm:spPr/>
      <dgm:t>
        <a:bodyPr/>
        <a:lstStyle/>
        <a:p>
          <a:endParaRPr lang="ru-RU"/>
        </a:p>
      </dgm:t>
    </dgm:pt>
    <dgm:pt modelId="{B580FAB8-86BD-4C45-B109-331EE6F33955}">
      <dgm:prSet custT="1"/>
      <dgm:spPr/>
      <dgm:t>
        <a:bodyPr/>
        <a:lstStyle/>
        <a:p>
          <a:r>
            <a:rPr lang="ru-RU" sz="1200" dirty="0" smtClean="0"/>
            <a:t>Улучшение реологических свойств теста, повышение эластичности, </a:t>
          </a:r>
          <a:r>
            <a:rPr lang="ru-RU" sz="1200" dirty="0" err="1" smtClean="0"/>
            <a:t>растекаемости</a:t>
          </a:r>
          <a:r>
            <a:rPr lang="ru-RU" sz="1200" dirty="0" smtClean="0"/>
            <a:t> по форме</a:t>
          </a:r>
          <a:endParaRPr lang="ru-RU" sz="1200" dirty="0"/>
        </a:p>
      </dgm:t>
    </dgm:pt>
    <dgm:pt modelId="{2AC74B65-AD5A-46EF-9B72-913D937D8ECD}" type="parTrans" cxnId="{F8318FA4-5B5C-42DB-B7C8-87D497F12126}">
      <dgm:prSet/>
      <dgm:spPr/>
      <dgm:t>
        <a:bodyPr/>
        <a:lstStyle/>
        <a:p>
          <a:endParaRPr lang="ru-RU"/>
        </a:p>
      </dgm:t>
    </dgm:pt>
    <dgm:pt modelId="{E81B9F88-A465-4621-841B-48FC93060730}" type="sibTrans" cxnId="{F8318FA4-5B5C-42DB-B7C8-87D497F12126}">
      <dgm:prSet/>
      <dgm:spPr/>
      <dgm:t>
        <a:bodyPr/>
        <a:lstStyle/>
        <a:p>
          <a:endParaRPr lang="ru-RU"/>
        </a:p>
      </dgm:t>
    </dgm:pt>
    <dgm:pt modelId="{329B1FC7-A0DC-434B-AA80-F99615E1D618}">
      <dgm:prSet custT="1"/>
      <dgm:spPr/>
      <dgm:t>
        <a:bodyPr/>
        <a:lstStyle/>
        <a:p>
          <a:r>
            <a:rPr lang="ru-RU" sz="1200" dirty="0" smtClean="0"/>
            <a:t>Снижение закладки в тесто </a:t>
          </a:r>
          <a:r>
            <a:rPr lang="ru-RU" sz="1200" dirty="0" err="1" smtClean="0"/>
            <a:t>эмульгирующего</a:t>
          </a:r>
          <a:r>
            <a:rPr lang="ru-RU" sz="1200" dirty="0" smtClean="0"/>
            <a:t> сырья (яйцо, ПАВ)</a:t>
          </a:r>
          <a:endParaRPr lang="ru-RU" sz="1200" dirty="0"/>
        </a:p>
      </dgm:t>
    </dgm:pt>
    <dgm:pt modelId="{D073673F-85E3-4FF2-9054-D7E208B7F23A}" type="parTrans" cxnId="{875839F7-03A7-431A-8E09-B18AD3FAB103}">
      <dgm:prSet/>
      <dgm:spPr/>
      <dgm:t>
        <a:bodyPr/>
        <a:lstStyle/>
        <a:p>
          <a:endParaRPr lang="ru-RU"/>
        </a:p>
      </dgm:t>
    </dgm:pt>
    <dgm:pt modelId="{64A7542C-B571-4BD9-9111-3C97A3C22BA5}" type="sibTrans" cxnId="{875839F7-03A7-431A-8E09-B18AD3FAB103}">
      <dgm:prSet/>
      <dgm:spPr/>
      <dgm:t>
        <a:bodyPr/>
        <a:lstStyle/>
        <a:p>
          <a:endParaRPr lang="ru-RU"/>
        </a:p>
      </dgm:t>
    </dgm:pt>
    <dgm:pt modelId="{42DC3A22-6CE7-44DA-9002-57029915132C}">
      <dgm:prSet custT="1"/>
      <dgm:spPr/>
      <dgm:t>
        <a:bodyPr/>
        <a:lstStyle/>
        <a:p>
          <a:r>
            <a:rPr lang="ru-RU" sz="1200" dirty="0" smtClean="0"/>
            <a:t>Равномерная развитая тонкостенная пористость</a:t>
          </a:r>
          <a:endParaRPr lang="ru-RU" sz="1200" dirty="0"/>
        </a:p>
      </dgm:t>
    </dgm:pt>
    <dgm:pt modelId="{6448428D-93FA-4DC8-8ACC-39557D938F34}" type="parTrans" cxnId="{14509734-64F8-492D-8046-50CD85AA15F8}">
      <dgm:prSet/>
      <dgm:spPr/>
      <dgm:t>
        <a:bodyPr/>
        <a:lstStyle/>
        <a:p>
          <a:endParaRPr lang="ru-RU"/>
        </a:p>
      </dgm:t>
    </dgm:pt>
    <dgm:pt modelId="{52D94C0D-2898-4061-B017-F87779A3C599}" type="sibTrans" cxnId="{14509734-64F8-492D-8046-50CD85AA15F8}">
      <dgm:prSet/>
      <dgm:spPr/>
      <dgm:t>
        <a:bodyPr/>
        <a:lstStyle/>
        <a:p>
          <a:endParaRPr lang="ru-RU"/>
        </a:p>
      </dgm:t>
    </dgm:pt>
    <dgm:pt modelId="{1768378D-CCEC-4925-B165-9FBE2D409EC4}">
      <dgm:prSet custT="1"/>
      <dgm:spPr/>
      <dgm:t>
        <a:bodyPr/>
        <a:lstStyle/>
        <a:p>
          <a:r>
            <a:rPr lang="ru-RU" sz="1200" dirty="0" smtClean="0"/>
            <a:t>Хрустящие свойства, нежная структура</a:t>
          </a:r>
          <a:endParaRPr lang="ru-RU" sz="1200" dirty="0"/>
        </a:p>
      </dgm:t>
    </dgm:pt>
    <dgm:pt modelId="{F266DC67-F119-43D6-8E0E-3623B503B7B2}" type="parTrans" cxnId="{E7E9D57F-6749-48D0-84A6-21A06B06F2C2}">
      <dgm:prSet/>
      <dgm:spPr/>
      <dgm:t>
        <a:bodyPr/>
        <a:lstStyle/>
        <a:p>
          <a:endParaRPr lang="ru-RU"/>
        </a:p>
      </dgm:t>
    </dgm:pt>
    <dgm:pt modelId="{79D121AF-1847-482A-BACD-74C99946CC03}" type="sibTrans" cxnId="{E7E9D57F-6749-48D0-84A6-21A06B06F2C2}">
      <dgm:prSet/>
      <dgm:spPr/>
      <dgm:t>
        <a:bodyPr/>
        <a:lstStyle/>
        <a:p>
          <a:endParaRPr lang="ru-RU"/>
        </a:p>
      </dgm:t>
    </dgm:pt>
    <dgm:pt modelId="{C52381F9-6701-407F-9650-C91236529D1B}">
      <dgm:prSet custT="1"/>
      <dgm:spPr/>
      <dgm:t>
        <a:bodyPr/>
        <a:lstStyle/>
        <a:p>
          <a:r>
            <a:rPr lang="ru-RU" sz="1200" dirty="0" smtClean="0"/>
            <a:t>Снижение </a:t>
          </a:r>
          <a:r>
            <a:rPr lang="ru-RU" sz="1200" dirty="0" err="1" smtClean="0"/>
            <a:t>намокаемости</a:t>
          </a:r>
          <a:r>
            <a:rPr lang="ru-RU" sz="1200" dirty="0" smtClean="0"/>
            <a:t> вафельного листа  в изделиях с фруктовой начинкой</a:t>
          </a:r>
          <a:endParaRPr lang="ru-RU" sz="1200" dirty="0"/>
        </a:p>
      </dgm:t>
    </dgm:pt>
    <dgm:pt modelId="{AC6FABEC-7141-4AF4-ACD0-16CF6CA8BA2A}" type="parTrans" cxnId="{D0ED0939-6F8E-4644-88F0-77BE1BCEBD03}">
      <dgm:prSet/>
      <dgm:spPr/>
      <dgm:t>
        <a:bodyPr/>
        <a:lstStyle/>
        <a:p>
          <a:endParaRPr lang="ru-RU"/>
        </a:p>
      </dgm:t>
    </dgm:pt>
    <dgm:pt modelId="{CE7BD1FB-0F5E-4523-AEE1-0C6705033A75}" type="sibTrans" cxnId="{D0ED0939-6F8E-4644-88F0-77BE1BCEBD03}">
      <dgm:prSet/>
      <dgm:spPr/>
      <dgm:t>
        <a:bodyPr/>
        <a:lstStyle/>
        <a:p>
          <a:endParaRPr lang="ru-RU"/>
        </a:p>
      </dgm:t>
    </dgm:pt>
    <dgm:pt modelId="{48FFFDD2-2E69-4F8B-ACC1-4905A60E2A14}">
      <dgm:prSet custT="1"/>
      <dgm:spPr/>
      <dgm:t>
        <a:bodyPr/>
        <a:lstStyle/>
        <a:p>
          <a:r>
            <a:rPr lang="ru-RU" sz="1200" dirty="0" smtClean="0"/>
            <a:t>Продление сроков сохранения свежести</a:t>
          </a:r>
          <a:endParaRPr lang="ru-RU" sz="1200" dirty="0"/>
        </a:p>
      </dgm:t>
    </dgm:pt>
    <dgm:pt modelId="{0C60F857-276B-4D99-BC5F-F6ACAE6F8468}" type="parTrans" cxnId="{4EDD8FDD-0E22-4669-954B-80812A1CA16E}">
      <dgm:prSet/>
      <dgm:spPr/>
      <dgm:t>
        <a:bodyPr/>
        <a:lstStyle/>
        <a:p>
          <a:endParaRPr lang="ru-RU"/>
        </a:p>
      </dgm:t>
    </dgm:pt>
    <dgm:pt modelId="{47D88766-1C7D-4FA5-A45D-AAFDD3117E95}" type="sibTrans" cxnId="{4EDD8FDD-0E22-4669-954B-80812A1CA16E}">
      <dgm:prSet/>
      <dgm:spPr/>
      <dgm:t>
        <a:bodyPr/>
        <a:lstStyle/>
        <a:p>
          <a:endParaRPr lang="ru-RU"/>
        </a:p>
      </dgm:t>
    </dgm:pt>
    <dgm:pt modelId="{1BABC41E-3290-4CCF-8D69-9135C3C9AC2F}">
      <dgm:prSet/>
      <dgm:spPr/>
      <dgm:t>
        <a:bodyPr/>
        <a:lstStyle/>
        <a:p>
          <a:r>
            <a:rPr lang="ru-RU" dirty="0" smtClean="0"/>
            <a:t>Увеличиваются </a:t>
          </a:r>
          <a:r>
            <a:rPr lang="ru-RU" dirty="0" err="1" smtClean="0"/>
            <a:t>пеностабилизирующие</a:t>
          </a:r>
          <a:r>
            <a:rPr lang="ru-RU" dirty="0" smtClean="0"/>
            <a:t> и клеящие свойства </a:t>
          </a:r>
          <a:r>
            <a:rPr lang="ru-RU" dirty="0" err="1" smtClean="0"/>
            <a:t>агаросахаропаточного</a:t>
          </a:r>
          <a:r>
            <a:rPr lang="ru-RU" dirty="0" smtClean="0"/>
            <a:t> сиропа</a:t>
          </a:r>
          <a:endParaRPr lang="ru-RU" dirty="0"/>
        </a:p>
      </dgm:t>
    </dgm:pt>
    <dgm:pt modelId="{766289C6-C5DD-4B33-8AFA-0B618DD72763}" type="parTrans" cxnId="{A6568C09-CC1F-40C6-BA9B-7206A82AF878}">
      <dgm:prSet/>
      <dgm:spPr/>
      <dgm:t>
        <a:bodyPr/>
        <a:lstStyle/>
        <a:p>
          <a:endParaRPr lang="ru-RU"/>
        </a:p>
      </dgm:t>
    </dgm:pt>
    <dgm:pt modelId="{84559BB9-1B27-4D74-B1EA-99744CF10432}" type="sibTrans" cxnId="{A6568C09-CC1F-40C6-BA9B-7206A82AF878}">
      <dgm:prSet/>
      <dgm:spPr/>
      <dgm:t>
        <a:bodyPr/>
        <a:lstStyle/>
        <a:p>
          <a:endParaRPr lang="ru-RU"/>
        </a:p>
      </dgm:t>
    </dgm:pt>
    <dgm:pt modelId="{17B477DB-5AFB-41C1-AC50-7120AFF34C72}">
      <dgm:prSet/>
      <dgm:spPr/>
      <dgm:t>
        <a:bodyPr/>
        <a:lstStyle/>
        <a:p>
          <a:r>
            <a:rPr lang="ru-RU" dirty="0" smtClean="0"/>
            <a:t>Ускоряется технологический процесс взбивания</a:t>
          </a:r>
          <a:endParaRPr lang="ru-RU" dirty="0"/>
        </a:p>
      </dgm:t>
    </dgm:pt>
    <dgm:pt modelId="{109C9FE1-38A3-4862-93EA-BD2F2C067BEE}" type="parTrans" cxnId="{F9390906-49C0-42BC-BF0E-F51A050E624D}">
      <dgm:prSet/>
      <dgm:spPr/>
      <dgm:t>
        <a:bodyPr/>
        <a:lstStyle/>
        <a:p>
          <a:endParaRPr lang="ru-RU"/>
        </a:p>
      </dgm:t>
    </dgm:pt>
    <dgm:pt modelId="{A5269AA0-5620-4A5A-8C3A-CB68069AF194}" type="sibTrans" cxnId="{F9390906-49C0-42BC-BF0E-F51A050E624D}">
      <dgm:prSet/>
      <dgm:spPr/>
      <dgm:t>
        <a:bodyPr/>
        <a:lstStyle/>
        <a:p>
          <a:endParaRPr lang="ru-RU"/>
        </a:p>
      </dgm:t>
    </dgm:pt>
    <dgm:pt modelId="{4C0C8C38-ED39-47A0-A13A-F43627E55CC0}">
      <dgm:prSet/>
      <dgm:spPr/>
      <dgm:t>
        <a:bodyPr/>
        <a:lstStyle/>
        <a:p>
          <a:r>
            <a:rPr lang="ru-RU" dirty="0" smtClean="0"/>
            <a:t>Хорошая </a:t>
          </a:r>
          <a:r>
            <a:rPr lang="ru-RU" dirty="0" err="1" smtClean="0"/>
            <a:t>отлипаемость</a:t>
          </a:r>
          <a:r>
            <a:rPr lang="ru-RU" dirty="0" smtClean="0"/>
            <a:t> изделий от формующих  поверхностей</a:t>
          </a:r>
          <a:endParaRPr lang="ru-RU" dirty="0"/>
        </a:p>
      </dgm:t>
    </dgm:pt>
    <dgm:pt modelId="{121D633F-89DD-4DD5-BA5C-4D2D9AA65BF3}" type="parTrans" cxnId="{AD55C66D-7C03-4AFA-BAE3-561DF6C53B85}">
      <dgm:prSet/>
      <dgm:spPr/>
      <dgm:t>
        <a:bodyPr/>
        <a:lstStyle/>
        <a:p>
          <a:endParaRPr lang="ru-RU"/>
        </a:p>
      </dgm:t>
    </dgm:pt>
    <dgm:pt modelId="{72301B20-1240-45A5-AD20-A1FAECFEAC2F}" type="sibTrans" cxnId="{AD55C66D-7C03-4AFA-BAE3-561DF6C53B85}">
      <dgm:prSet/>
      <dgm:spPr/>
      <dgm:t>
        <a:bodyPr/>
        <a:lstStyle/>
        <a:p>
          <a:endParaRPr lang="ru-RU"/>
        </a:p>
      </dgm:t>
    </dgm:pt>
    <dgm:pt modelId="{CAB8BF24-8784-499D-8496-541E8622ED8E}">
      <dgm:prSet/>
      <dgm:spPr/>
      <dgm:t>
        <a:bodyPr/>
        <a:lstStyle/>
        <a:p>
          <a:r>
            <a:rPr lang="ru-RU" dirty="0" smtClean="0"/>
            <a:t>Более нежная и пышная консистенция</a:t>
          </a:r>
          <a:endParaRPr lang="ru-RU" dirty="0"/>
        </a:p>
      </dgm:t>
    </dgm:pt>
    <dgm:pt modelId="{9740B574-9039-46E6-8C39-662A359D424F}" type="parTrans" cxnId="{CBAFA322-0D37-4C4D-9FCE-5552BE5D2182}">
      <dgm:prSet/>
      <dgm:spPr/>
      <dgm:t>
        <a:bodyPr/>
        <a:lstStyle/>
        <a:p>
          <a:endParaRPr lang="ru-RU"/>
        </a:p>
      </dgm:t>
    </dgm:pt>
    <dgm:pt modelId="{C5E76FE6-C074-41E0-84D7-22B177EA6156}" type="sibTrans" cxnId="{CBAFA322-0D37-4C4D-9FCE-5552BE5D2182}">
      <dgm:prSet/>
      <dgm:spPr/>
      <dgm:t>
        <a:bodyPr/>
        <a:lstStyle/>
        <a:p>
          <a:endParaRPr lang="ru-RU"/>
        </a:p>
      </dgm:t>
    </dgm:pt>
    <dgm:pt modelId="{CE36DB89-DD6E-41DA-8D87-0A62812EE89A}">
      <dgm:prSet/>
      <dgm:spPr/>
      <dgm:t>
        <a:bodyPr/>
        <a:lstStyle/>
        <a:p>
          <a:r>
            <a:rPr lang="ru-RU" dirty="0" smtClean="0"/>
            <a:t>Увеличивается выход продукции</a:t>
          </a:r>
          <a:endParaRPr lang="ru-RU" dirty="0"/>
        </a:p>
      </dgm:t>
    </dgm:pt>
    <dgm:pt modelId="{4C02A7FA-4042-4968-AC9D-4027B57FC969}" type="parTrans" cxnId="{767F676C-A392-43B1-8C04-2FF84063ECB6}">
      <dgm:prSet/>
      <dgm:spPr/>
      <dgm:t>
        <a:bodyPr/>
        <a:lstStyle/>
        <a:p>
          <a:endParaRPr lang="ru-RU"/>
        </a:p>
      </dgm:t>
    </dgm:pt>
    <dgm:pt modelId="{E1B6B143-50B6-410D-9D3F-8427944C0F78}" type="sibTrans" cxnId="{767F676C-A392-43B1-8C04-2FF84063ECB6}">
      <dgm:prSet/>
      <dgm:spPr/>
      <dgm:t>
        <a:bodyPr/>
        <a:lstStyle/>
        <a:p>
          <a:endParaRPr lang="ru-RU"/>
        </a:p>
      </dgm:t>
    </dgm:pt>
    <dgm:pt modelId="{984CE29E-0F78-498B-AF27-168385A46294}">
      <dgm:prSet/>
      <dgm:spPr/>
      <dgm:t>
        <a:bodyPr/>
        <a:lstStyle/>
        <a:p>
          <a:r>
            <a:rPr lang="ru-RU" dirty="0" smtClean="0"/>
            <a:t>Продление сроков свежести изделия</a:t>
          </a:r>
          <a:endParaRPr lang="ru-RU" dirty="0"/>
        </a:p>
      </dgm:t>
    </dgm:pt>
    <dgm:pt modelId="{79E621EE-BB25-4854-8A69-3348F2A7BEE2}" type="parTrans" cxnId="{6580097A-2595-43F3-9968-FC5CF96CFC0F}">
      <dgm:prSet/>
      <dgm:spPr/>
      <dgm:t>
        <a:bodyPr/>
        <a:lstStyle/>
        <a:p>
          <a:endParaRPr lang="ru-RU"/>
        </a:p>
      </dgm:t>
    </dgm:pt>
    <dgm:pt modelId="{5898AA89-8B23-4230-B77E-E842957A720B}" type="sibTrans" cxnId="{6580097A-2595-43F3-9968-FC5CF96CFC0F}">
      <dgm:prSet/>
      <dgm:spPr/>
      <dgm:t>
        <a:bodyPr/>
        <a:lstStyle/>
        <a:p>
          <a:endParaRPr lang="ru-RU"/>
        </a:p>
      </dgm:t>
    </dgm:pt>
    <dgm:pt modelId="{9D99690A-C184-4B13-B55E-74E57999FD93}" type="pres">
      <dgm:prSet presAssocID="{2D07E513-D2F0-4B62-B6B5-9D51B9E8C2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30C905-19B0-4F9D-8683-D7B1D54ED22D}" type="pres">
      <dgm:prSet presAssocID="{7A93DBDF-7F08-462D-9C75-4C2D2EBAFB5D}" presName="parentLin" presStyleCnt="0"/>
      <dgm:spPr/>
    </dgm:pt>
    <dgm:pt modelId="{6E24C46B-BA84-497C-A54C-6BF1A5514F1F}" type="pres">
      <dgm:prSet presAssocID="{7A93DBDF-7F08-462D-9C75-4C2D2EBAFB5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29FCC20-E85D-481F-A8AD-B96B44D35004}" type="pres">
      <dgm:prSet presAssocID="{7A93DBDF-7F08-462D-9C75-4C2D2EBAFB5D}" presName="parentText" presStyleLbl="node1" presStyleIdx="0" presStyleCnt="2" custScaleY="91481" custLinFactNeighborX="-89318" custLinFactNeighborY="-12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A9F3A-D25A-48E1-AC6C-12A8B51F6C70}" type="pres">
      <dgm:prSet presAssocID="{7A93DBDF-7F08-462D-9C75-4C2D2EBAFB5D}" presName="negativeSpace" presStyleCnt="0"/>
      <dgm:spPr/>
    </dgm:pt>
    <dgm:pt modelId="{9C0B687B-CF0C-48DB-85DA-8DAACCCB955E}" type="pres">
      <dgm:prSet presAssocID="{7A93DBDF-7F08-462D-9C75-4C2D2EBAFB5D}" presName="childText" presStyleLbl="conFgAcc1" presStyleIdx="0" presStyleCnt="2" custScaleY="107840" custLinFactY="410" custLinFactNeighborX="-4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5CEBE-09C0-4047-AF56-CF3E0D4220EC}" type="pres">
      <dgm:prSet presAssocID="{6152A78A-43FF-491E-9627-618A733AF237}" presName="spaceBetweenRectangles" presStyleCnt="0"/>
      <dgm:spPr/>
    </dgm:pt>
    <dgm:pt modelId="{FD45F731-A60E-493F-B51A-D311A1D2EB00}" type="pres">
      <dgm:prSet presAssocID="{9DB287A6-7623-4827-989F-5056FBB86CF7}" presName="parentLin" presStyleCnt="0"/>
      <dgm:spPr/>
    </dgm:pt>
    <dgm:pt modelId="{0DDD4306-D97D-4651-85AA-C74708AAA7AC}" type="pres">
      <dgm:prSet presAssocID="{9DB287A6-7623-4827-989F-5056FBB86CF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2F24B38-3B59-4A99-8374-C79D221F7672}" type="pres">
      <dgm:prSet presAssocID="{9DB287A6-7623-4827-989F-5056FBB86CF7}" presName="parentText" presStyleLbl="node1" presStyleIdx="1" presStyleCnt="2" custScaleY="66140" custLinFactNeighborX="-89318" custLinFactNeighborY="-18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6A1CF-E672-4BFB-A0EC-6BB94388B66A}" type="pres">
      <dgm:prSet presAssocID="{9DB287A6-7623-4827-989F-5056FBB86CF7}" presName="negativeSpace" presStyleCnt="0"/>
      <dgm:spPr/>
    </dgm:pt>
    <dgm:pt modelId="{DBAFB9BD-40CA-40D7-85AA-5E3515266664}" type="pres">
      <dgm:prSet presAssocID="{9DB287A6-7623-4827-989F-5056FBB86CF7}" presName="childText" presStyleLbl="conFgAcc1" presStyleIdx="1" presStyleCnt="2" custScaleY="5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09734-64F8-492D-8046-50CD85AA15F8}" srcId="{7A93DBDF-7F08-462D-9C75-4C2D2EBAFB5D}" destId="{42DC3A22-6CE7-44DA-9002-57029915132C}" srcOrd="2" destOrd="0" parTransId="{6448428D-93FA-4DC8-8ACC-39557D938F34}" sibTransId="{52D94C0D-2898-4061-B017-F87779A3C599}"/>
    <dgm:cxn modelId="{43C325D8-7EE3-41DB-B33D-3D2CDF911E79}" type="presOf" srcId="{984CE29E-0F78-498B-AF27-168385A46294}" destId="{DBAFB9BD-40CA-40D7-85AA-5E3515266664}" srcOrd="0" destOrd="5" presId="urn:microsoft.com/office/officeart/2005/8/layout/list1"/>
    <dgm:cxn modelId="{4F4BD10F-A2DD-407C-8F7E-62F336174BE3}" type="presOf" srcId="{17B477DB-5AFB-41C1-AC50-7120AFF34C72}" destId="{DBAFB9BD-40CA-40D7-85AA-5E3515266664}" srcOrd="0" destOrd="1" presId="urn:microsoft.com/office/officeart/2005/8/layout/list1"/>
    <dgm:cxn modelId="{F8318FA4-5B5C-42DB-B7C8-87D497F12126}" srcId="{7A93DBDF-7F08-462D-9C75-4C2D2EBAFB5D}" destId="{B580FAB8-86BD-4C45-B109-331EE6F33955}" srcOrd="0" destOrd="0" parTransId="{2AC74B65-AD5A-46EF-9B72-913D937D8ECD}" sibTransId="{E81B9F88-A465-4621-841B-48FC93060730}"/>
    <dgm:cxn modelId="{A4B4D08E-D3D2-46EA-8C04-FDAE1B80C6EA}" type="presOf" srcId="{9DB287A6-7623-4827-989F-5056FBB86CF7}" destId="{72F24B38-3B59-4A99-8374-C79D221F7672}" srcOrd="1" destOrd="0" presId="urn:microsoft.com/office/officeart/2005/8/layout/list1"/>
    <dgm:cxn modelId="{1833E60F-6E21-41B8-BB48-DC0DFE099B17}" type="presOf" srcId="{CE36DB89-DD6E-41DA-8D87-0A62812EE89A}" destId="{DBAFB9BD-40CA-40D7-85AA-5E3515266664}" srcOrd="0" destOrd="4" presId="urn:microsoft.com/office/officeart/2005/8/layout/list1"/>
    <dgm:cxn modelId="{875839F7-03A7-431A-8E09-B18AD3FAB103}" srcId="{7A93DBDF-7F08-462D-9C75-4C2D2EBAFB5D}" destId="{329B1FC7-A0DC-434B-AA80-F99615E1D618}" srcOrd="1" destOrd="0" parTransId="{D073673F-85E3-4FF2-9054-D7E208B7F23A}" sibTransId="{64A7542C-B571-4BD9-9111-3C97A3C22BA5}"/>
    <dgm:cxn modelId="{0B5E7E7C-6AFF-40C9-BA8F-99FE099BDF64}" type="presOf" srcId="{7A93DBDF-7F08-462D-9C75-4C2D2EBAFB5D}" destId="{D29FCC20-E85D-481F-A8AD-B96B44D35004}" srcOrd="1" destOrd="0" presId="urn:microsoft.com/office/officeart/2005/8/layout/list1"/>
    <dgm:cxn modelId="{96F6874F-B74A-457B-AA8C-D51CA02AC924}" srcId="{2D07E513-D2F0-4B62-B6B5-9D51B9E8C2A5}" destId="{9DB287A6-7623-4827-989F-5056FBB86CF7}" srcOrd="1" destOrd="0" parTransId="{6B3178DC-DAE1-402D-AE37-1CB07BB60EBC}" sibTransId="{CB63168D-666A-4AC2-8766-D3ACAFE23F4D}"/>
    <dgm:cxn modelId="{C0D66E1C-6AD7-4217-9F42-1D0BC474569F}" type="presOf" srcId="{1768378D-CCEC-4925-B165-9FBE2D409EC4}" destId="{9C0B687B-CF0C-48DB-85DA-8DAACCCB955E}" srcOrd="0" destOrd="3" presId="urn:microsoft.com/office/officeart/2005/8/layout/list1"/>
    <dgm:cxn modelId="{E7E9D57F-6749-48D0-84A6-21A06B06F2C2}" srcId="{7A93DBDF-7F08-462D-9C75-4C2D2EBAFB5D}" destId="{1768378D-CCEC-4925-B165-9FBE2D409EC4}" srcOrd="3" destOrd="0" parTransId="{F266DC67-F119-43D6-8E0E-3623B503B7B2}" sibTransId="{79D121AF-1847-482A-BACD-74C99946CC03}"/>
    <dgm:cxn modelId="{A2095A10-CB83-4731-B1B7-2223EF9AA903}" type="presOf" srcId="{1BABC41E-3290-4CCF-8D69-9135C3C9AC2F}" destId="{DBAFB9BD-40CA-40D7-85AA-5E3515266664}" srcOrd="0" destOrd="0" presId="urn:microsoft.com/office/officeart/2005/8/layout/list1"/>
    <dgm:cxn modelId="{ACF1FD4D-07BA-4E45-B201-A0161733F18F}" srcId="{2D07E513-D2F0-4B62-B6B5-9D51B9E8C2A5}" destId="{7A93DBDF-7F08-462D-9C75-4C2D2EBAFB5D}" srcOrd="0" destOrd="0" parTransId="{B4DED7F0-F6BE-4BAC-95DB-82F8659B87EE}" sibTransId="{6152A78A-43FF-491E-9627-618A733AF237}"/>
    <dgm:cxn modelId="{F9390906-49C0-42BC-BF0E-F51A050E624D}" srcId="{9DB287A6-7623-4827-989F-5056FBB86CF7}" destId="{17B477DB-5AFB-41C1-AC50-7120AFF34C72}" srcOrd="1" destOrd="0" parTransId="{109C9FE1-38A3-4862-93EA-BD2F2C067BEE}" sibTransId="{A5269AA0-5620-4A5A-8C3A-CB68069AF194}"/>
    <dgm:cxn modelId="{7A20F0DB-C8E0-4701-AD14-5F1916D98CDB}" type="presOf" srcId="{CAB8BF24-8784-499D-8496-541E8622ED8E}" destId="{DBAFB9BD-40CA-40D7-85AA-5E3515266664}" srcOrd="0" destOrd="3" presId="urn:microsoft.com/office/officeart/2005/8/layout/list1"/>
    <dgm:cxn modelId="{767F676C-A392-43B1-8C04-2FF84063ECB6}" srcId="{9DB287A6-7623-4827-989F-5056FBB86CF7}" destId="{CE36DB89-DD6E-41DA-8D87-0A62812EE89A}" srcOrd="4" destOrd="0" parTransId="{4C02A7FA-4042-4968-AC9D-4027B57FC969}" sibTransId="{E1B6B143-50B6-410D-9D3F-8427944C0F78}"/>
    <dgm:cxn modelId="{EBC0CDBE-F491-4FC0-8DC5-F0E1CAA61059}" type="presOf" srcId="{329B1FC7-A0DC-434B-AA80-F99615E1D618}" destId="{9C0B687B-CF0C-48DB-85DA-8DAACCCB955E}" srcOrd="0" destOrd="1" presId="urn:microsoft.com/office/officeart/2005/8/layout/list1"/>
    <dgm:cxn modelId="{CBAFA322-0D37-4C4D-9FCE-5552BE5D2182}" srcId="{9DB287A6-7623-4827-989F-5056FBB86CF7}" destId="{CAB8BF24-8784-499D-8496-541E8622ED8E}" srcOrd="3" destOrd="0" parTransId="{9740B574-9039-46E6-8C39-662A359D424F}" sibTransId="{C5E76FE6-C074-41E0-84D7-22B177EA6156}"/>
    <dgm:cxn modelId="{0EFB9E3D-0498-47DF-BCBA-1FC5E97A2196}" type="presOf" srcId="{4C0C8C38-ED39-47A0-A13A-F43627E55CC0}" destId="{DBAFB9BD-40CA-40D7-85AA-5E3515266664}" srcOrd="0" destOrd="2" presId="urn:microsoft.com/office/officeart/2005/8/layout/list1"/>
    <dgm:cxn modelId="{019A275A-CC22-4677-B007-8F9E4B1AC5C9}" type="presOf" srcId="{2D07E513-D2F0-4B62-B6B5-9D51B9E8C2A5}" destId="{9D99690A-C184-4B13-B55E-74E57999FD93}" srcOrd="0" destOrd="0" presId="urn:microsoft.com/office/officeart/2005/8/layout/list1"/>
    <dgm:cxn modelId="{780EECFE-E421-412E-93A2-B07D803C8016}" type="presOf" srcId="{B580FAB8-86BD-4C45-B109-331EE6F33955}" destId="{9C0B687B-CF0C-48DB-85DA-8DAACCCB955E}" srcOrd="0" destOrd="0" presId="urn:microsoft.com/office/officeart/2005/8/layout/list1"/>
    <dgm:cxn modelId="{41E89B98-9D9E-43A9-BC2F-5EEA5A2EA3C5}" type="presOf" srcId="{48FFFDD2-2E69-4F8B-ACC1-4905A60E2A14}" destId="{9C0B687B-CF0C-48DB-85DA-8DAACCCB955E}" srcOrd="0" destOrd="5" presId="urn:microsoft.com/office/officeart/2005/8/layout/list1"/>
    <dgm:cxn modelId="{4EDD8FDD-0E22-4669-954B-80812A1CA16E}" srcId="{7A93DBDF-7F08-462D-9C75-4C2D2EBAFB5D}" destId="{48FFFDD2-2E69-4F8B-ACC1-4905A60E2A14}" srcOrd="5" destOrd="0" parTransId="{0C60F857-276B-4D99-BC5F-F6ACAE6F8468}" sibTransId="{47D88766-1C7D-4FA5-A45D-AAFDD3117E95}"/>
    <dgm:cxn modelId="{6580097A-2595-43F3-9968-FC5CF96CFC0F}" srcId="{9DB287A6-7623-4827-989F-5056FBB86CF7}" destId="{984CE29E-0F78-498B-AF27-168385A46294}" srcOrd="5" destOrd="0" parTransId="{79E621EE-BB25-4854-8A69-3348F2A7BEE2}" sibTransId="{5898AA89-8B23-4230-B77E-E842957A720B}"/>
    <dgm:cxn modelId="{AD55C66D-7C03-4AFA-BAE3-561DF6C53B85}" srcId="{9DB287A6-7623-4827-989F-5056FBB86CF7}" destId="{4C0C8C38-ED39-47A0-A13A-F43627E55CC0}" srcOrd="2" destOrd="0" parTransId="{121D633F-89DD-4DD5-BA5C-4D2D9AA65BF3}" sibTransId="{72301B20-1240-45A5-AD20-A1FAECFEAC2F}"/>
    <dgm:cxn modelId="{678FF80D-D66C-4C3E-BE30-87450BB98217}" type="presOf" srcId="{9DB287A6-7623-4827-989F-5056FBB86CF7}" destId="{0DDD4306-D97D-4651-85AA-C74708AAA7AC}" srcOrd="0" destOrd="0" presId="urn:microsoft.com/office/officeart/2005/8/layout/list1"/>
    <dgm:cxn modelId="{D0ED0939-6F8E-4644-88F0-77BE1BCEBD03}" srcId="{7A93DBDF-7F08-462D-9C75-4C2D2EBAFB5D}" destId="{C52381F9-6701-407F-9650-C91236529D1B}" srcOrd="4" destOrd="0" parTransId="{AC6FABEC-7141-4AF4-ACD0-16CF6CA8BA2A}" sibTransId="{CE7BD1FB-0F5E-4523-AEE1-0C6705033A75}"/>
    <dgm:cxn modelId="{15A08B8E-5746-46BA-9C94-568C74396B10}" type="presOf" srcId="{7A93DBDF-7F08-462D-9C75-4C2D2EBAFB5D}" destId="{6E24C46B-BA84-497C-A54C-6BF1A5514F1F}" srcOrd="0" destOrd="0" presId="urn:microsoft.com/office/officeart/2005/8/layout/list1"/>
    <dgm:cxn modelId="{A6568C09-CC1F-40C6-BA9B-7206A82AF878}" srcId="{9DB287A6-7623-4827-989F-5056FBB86CF7}" destId="{1BABC41E-3290-4CCF-8D69-9135C3C9AC2F}" srcOrd="0" destOrd="0" parTransId="{766289C6-C5DD-4B33-8AFA-0B618DD72763}" sibTransId="{84559BB9-1B27-4D74-B1EA-99744CF10432}"/>
    <dgm:cxn modelId="{5DF55E83-32BC-4B8A-B625-4255CB2AF4A7}" type="presOf" srcId="{C52381F9-6701-407F-9650-C91236529D1B}" destId="{9C0B687B-CF0C-48DB-85DA-8DAACCCB955E}" srcOrd="0" destOrd="4" presId="urn:microsoft.com/office/officeart/2005/8/layout/list1"/>
    <dgm:cxn modelId="{FD64B6CB-79CC-41E5-806A-2E129AC1BEE7}" type="presOf" srcId="{42DC3A22-6CE7-44DA-9002-57029915132C}" destId="{9C0B687B-CF0C-48DB-85DA-8DAACCCB955E}" srcOrd="0" destOrd="2" presId="urn:microsoft.com/office/officeart/2005/8/layout/list1"/>
    <dgm:cxn modelId="{1D7843DA-1CFA-4F6D-9CDE-04911CE66294}" type="presParOf" srcId="{9D99690A-C184-4B13-B55E-74E57999FD93}" destId="{9930C905-19B0-4F9D-8683-D7B1D54ED22D}" srcOrd="0" destOrd="0" presId="urn:microsoft.com/office/officeart/2005/8/layout/list1"/>
    <dgm:cxn modelId="{6ED4FEA4-E2B9-4DAA-9B9A-1C234726B270}" type="presParOf" srcId="{9930C905-19B0-4F9D-8683-D7B1D54ED22D}" destId="{6E24C46B-BA84-497C-A54C-6BF1A5514F1F}" srcOrd="0" destOrd="0" presId="urn:microsoft.com/office/officeart/2005/8/layout/list1"/>
    <dgm:cxn modelId="{8B72AC9F-4DBF-4A2B-BF72-541CA6424293}" type="presParOf" srcId="{9930C905-19B0-4F9D-8683-D7B1D54ED22D}" destId="{D29FCC20-E85D-481F-A8AD-B96B44D35004}" srcOrd="1" destOrd="0" presId="urn:microsoft.com/office/officeart/2005/8/layout/list1"/>
    <dgm:cxn modelId="{FBE32307-59EB-4437-9095-29304A3E6FA3}" type="presParOf" srcId="{9D99690A-C184-4B13-B55E-74E57999FD93}" destId="{136A9F3A-D25A-48E1-AC6C-12A8B51F6C70}" srcOrd="1" destOrd="0" presId="urn:microsoft.com/office/officeart/2005/8/layout/list1"/>
    <dgm:cxn modelId="{79D560AD-B323-4BA3-B784-3D935A306AB2}" type="presParOf" srcId="{9D99690A-C184-4B13-B55E-74E57999FD93}" destId="{9C0B687B-CF0C-48DB-85DA-8DAACCCB955E}" srcOrd="2" destOrd="0" presId="urn:microsoft.com/office/officeart/2005/8/layout/list1"/>
    <dgm:cxn modelId="{731A5325-03CB-4679-ADF7-D66640279BB1}" type="presParOf" srcId="{9D99690A-C184-4B13-B55E-74E57999FD93}" destId="{CE75CEBE-09C0-4047-AF56-CF3E0D4220EC}" srcOrd="3" destOrd="0" presId="urn:microsoft.com/office/officeart/2005/8/layout/list1"/>
    <dgm:cxn modelId="{6BE1F8A0-625D-4FAC-B5B3-AE5391E55817}" type="presParOf" srcId="{9D99690A-C184-4B13-B55E-74E57999FD93}" destId="{FD45F731-A60E-493F-B51A-D311A1D2EB00}" srcOrd="4" destOrd="0" presId="urn:microsoft.com/office/officeart/2005/8/layout/list1"/>
    <dgm:cxn modelId="{5A2F9985-C1B0-43BB-871F-43ED4A80E517}" type="presParOf" srcId="{FD45F731-A60E-493F-B51A-D311A1D2EB00}" destId="{0DDD4306-D97D-4651-85AA-C74708AAA7AC}" srcOrd="0" destOrd="0" presId="urn:microsoft.com/office/officeart/2005/8/layout/list1"/>
    <dgm:cxn modelId="{27CC95F9-4157-4885-869D-3BE9AC06CDD6}" type="presParOf" srcId="{FD45F731-A60E-493F-B51A-D311A1D2EB00}" destId="{72F24B38-3B59-4A99-8374-C79D221F7672}" srcOrd="1" destOrd="0" presId="urn:microsoft.com/office/officeart/2005/8/layout/list1"/>
    <dgm:cxn modelId="{9C2F38C1-22F3-41BB-BD0D-9C5FAF9B7612}" type="presParOf" srcId="{9D99690A-C184-4B13-B55E-74E57999FD93}" destId="{1196A1CF-E672-4BFB-A0EC-6BB94388B66A}" srcOrd="5" destOrd="0" presId="urn:microsoft.com/office/officeart/2005/8/layout/list1"/>
    <dgm:cxn modelId="{9D26B853-117D-4B4B-A47D-B4A5CA79111C}" type="presParOf" srcId="{9D99690A-C184-4B13-B55E-74E57999FD93}" destId="{DBAFB9BD-40CA-40D7-85AA-5E35152666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FAD11-5789-47BB-A567-7AE91DC4266B}">
      <dsp:nvSpPr>
        <dsp:cNvPr id="0" name=""/>
        <dsp:cNvSpPr/>
      </dsp:nvSpPr>
      <dsp:spPr>
        <a:xfrm>
          <a:off x="31669" y="1445"/>
          <a:ext cx="3540353" cy="21242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C00000"/>
              </a:solidFill>
            </a:rPr>
            <a:t>Группа органических высокомолекулярных веществ растительного происхождения</a:t>
          </a:r>
          <a:r>
            <a:rPr lang="ru-RU" sz="1400" b="1" i="1" kern="1200" dirty="0" smtClean="0"/>
            <a:t>, относятся к активным веществам, участвующим в процессе пищеварения.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b="1" i="0" u="sng" kern="1200" dirty="0"/>
        </a:p>
      </dsp:txBody>
      <dsp:txXfrm>
        <a:off x="31669" y="1445"/>
        <a:ext cx="3540353" cy="2124211"/>
      </dsp:txXfrm>
    </dsp:sp>
    <dsp:sp modelId="{1C38E758-7B0D-4C74-88B1-6588A6D3A2D2}">
      <dsp:nvSpPr>
        <dsp:cNvPr id="0" name=""/>
        <dsp:cNvSpPr/>
      </dsp:nvSpPr>
      <dsp:spPr>
        <a:xfrm>
          <a:off x="3926057" y="1445"/>
          <a:ext cx="3540353" cy="2124211"/>
        </a:xfrm>
        <a:prstGeom prst="rect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35000"/>
                <a:satMod val="253000"/>
              </a:schemeClr>
            </a:gs>
            <a:gs pos="50000">
              <a:schemeClr val="accent3">
                <a:hueOff val="791790"/>
                <a:satOff val="4265"/>
                <a:lumOff val="5817"/>
                <a:alphaOff val="0"/>
                <a:tint val="42000"/>
                <a:satMod val="255000"/>
              </a:schemeClr>
            </a:gs>
            <a:gs pos="97000">
              <a:schemeClr val="accent3">
                <a:hueOff val="791790"/>
                <a:satOff val="4265"/>
                <a:lumOff val="5817"/>
                <a:alphaOff val="0"/>
                <a:tint val="53000"/>
                <a:satMod val="26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FF0000"/>
              </a:solidFill>
            </a:rPr>
            <a:t>Пищевые волокна</a:t>
          </a:r>
          <a:r>
            <a:rPr lang="ru-RU" sz="1600" b="1" i="1" u="sng" kern="1200" dirty="0" smtClean="0">
              <a:solidFill>
                <a:srgbClr val="7030A0"/>
              </a:solidFill>
            </a:rPr>
            <a:t> </a:t>
          </a:r>
          <a:r>
            <a:rPr lang="ru-RU" sz="1400" b="1" i="1" kern="1200" dirty="0" smtClean="0"/>
            <a:t>способствуют работе кишечника, препятствуют развитию атеросклероза и возникновению рака толстой кишки. По рекомендации </a:t>
          </a:r>
          <a:r>
            <a:rPr lang="ru-RU" sz="1400" b="1" i="1" kern="1200" dirty="0" smtClean="0">
              <a:solidFill>
                <a:srgbClr val="C00000"/>
              </a:solidFill>
            </a:rPr>
            <a:t>Всемирной организации здравоохранения,</a:t>
          </a:r>
          <a:r>
            <a:rPr lang="ru-RU" sz="1400" b="1" i="1" kern="1200" dirty="0" smtClean="0"/>
            <a:t> потребность человека в пищевых волокнах составляет около 40 грамм в сутки. 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endParaRPr lang="ru-RU" sz="1400" b="1" kern="1200" dirty="0"/>
        </a:p>
      </dsp:txBody>
      <dsp:txXfrm>
        <a:off x="3926057" y="1445"/>
        <a:ext cx="3540353" cy="2124211"/>
      </dsp:txXfrm>
    </dsp:sp>
    <dsp:sp modelId="{0D5B941E-08F7-4817-8866-645C69BFD5EB}">
      <dsp:nvSpPr>
        <dsp:cNvPr id="0" name=""/>
        <dsp:cNvSpPr/>
      </dsp:nvSpPr>
      <dsp:spPr>
        <a:xfrm>
          <a:off x="31669" y="2479692"/>
          <a:ext cx="3540353" cy="2124211"/>
        </a:xfrm>
        <a:prstGeom prst="rect">
          <a:avLst/>
        </a:prstGeom>
        <a:gradFill rotWithShape="0">
          <a:gsLst>
            <a:gs pos="0">
              <a:schemeClr val="accent3">
                <a:hueOff val="1583580"/>
                <a:satOff val="8529"/>
                <a:lumOff val="11635"/>
                <a:alphaOff val="0"/>
                <a:tint val="35000"/>
                <a:satMod val="253000"/>
              </a:schemeClr>
            </a:gs>
            <a:gs pos="50000">
              <a:schemeClr val="accent3">
                <a:hueOff val="1583580"/>
                <a:satOff val="8529"/>
                <a:lumOff val="11635"/>
                <a:alphaOff val="0"/>
                <a:tint val="42000"/>
                <a:satMod val="255000"/>
              </a:schemeClr>
            </a:gs>
            <a:gs pos="97000">
              <a:schemeClr val="accent3">
                <a:hueOff val="1583580"/>
                <a:satOff val="8529"/>
                <a:lumOff val="11635"/>
                <a:alphaOff val="0"/>
                <a:tint val="53000"/>
                <a:satMod val="260000"/>
              </a:schemeClr>
            </a:gs>
            <a:gs pos="100000">
              <a:schemeClr val="accent3">
                <a:hueOff val="1583580"/>
                <a:satOff val="8529"/>
                <a:lumOff val="1163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sng" kern="1200" dirty="0" smtClean="0">
              <a:solidFill>
                <a:srgbClr val="FF0000"/>
              </a:solidFill>
            </a:rPr>
            <a:t>По  органолептическим показателям  </a:t>
          </a:r>
          <a:r>
            <a:rPr lang="ru-RU" sz="1400" b="1" i="1" kern="1200" dirty="0" smtClean="0"/>
            <a:t>является мелкозернистым или тонковолокнистым веществом различной степени измельчения и различной длины волокон.  По показателям вкуса, цвета и запаха соответствует характеристикам исходного злакового, фруктового или овощного сырья.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1669" y="2479692"/>
        <a:ext cx="3540353" cy="2124211"/>
      </dsp:txXfrm>
    </dsp:sp>
    <dsp:sp modelId="{A7E6D740-CEE8-4271-AD6E-973A43462978}">
      <dsp:nvSpPr>
        <dsp:cNvPr id="0" name=""/>
        <dsp:cNvSpPr/>
      </dsp:nvSpPr>
      <dsp:spPr>
        <a:xfrm>
          <a:off x="3926057" y="2479692"/>
          <a:ext cx="3540353" cy="2124211"/>
        </a:xfrm>
        <a:prstGeom prst="rect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tint val="35000"/>
                <a:satMod val="253000"/>
              </a:schemeClr>
            </a:gs>
            <a:gs pos="50000">
              <a:schemeClr val="accent3">
                <a:hueOff val="2375370"/>
                <a:satOff val="12794"/>
                <a:lumOff val="17452"/>
                <a:alphaOff val="0"/>
                <a:tint val="42000"/>
                <a:satMod val="255000"/>
              </a:schemeClr>
            </a:gs>
            <a:gs pos="97000">
              <a:schemeClr val="accent3">
                <a:hueOff val="2375370"/>
                <a:satOff val="12794"/>
                <a:lumOff val="17452"/>
                <a:alphaOff val="0"/>
                <a:tint val="53000"/>
                <a:satMod val="26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Производится </a:t>
          </a:r>
          <a:r>
            <a:rPr lang="ru-RU" sz="1600" b="1" i="1" kern="1200" dirty="0" smtClean="0">
              <a:solidFill>
                <a:srgbClr val="FF0000"/>
              </a:solidFill>
            </a:rPr>
            <a:t>из колосистой части зерновых культур</a:t>
          </a:r>
          <a:r>
            <a:rPr lang="ru-RU" sz="1600" b="1" i="1" kern="1200" dirty="0" smtClean="0"/>
            <a:t>, фруктовых или овощных шротов.</a:t>
          </a:r>
          <a:endParaRPr lang="ru-RU" sz="1600" b="1" i="1" kern="1200" dirty="0"/>
        </a:p>
      </dsp:txBody>
      <dsp:txXfrm>
        <a:off x="3926057" y="2479692"/>
        <a:ext cx="3540353" cy="21242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B687B-CF0C-48DB-85DA-8DAACCCB955E}">
      <dsp:nvSpPr>
        <dsp:cNvPr id="0" name=""/>
        <dsp:cNvSpPr/>
      </dsp:nvSpPr>
      <dsp:spPr>
        <a:xfrm>
          <a:off x="0" y="636030"/>
          <a:ext cx="7498080" cy="1830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291592" rIns="58193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Улучшение реологических свойств теста, повышение эластичности, </a:t>
          </a:r>
          <a:r>
            <a:rPr lang="ru-RU" sz="1200" kern="1200" dirty="0" err="1" smtClean="0"/>
            <a:t>растекаемости</a:t>
          </a:r>
          <a:r>
            <a:rPr lang="ru-RU" sz="1200" kern="1200" dirty="0" smtClean="0"/>
            <a:t> по форме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Снижение закладки в тесто </a:t>
          </a:r>
          <a:r>
            <a:rPr lang="ru-RU" sz="1200" kern="1200" dirty="0" err="1" smtClean="0"/>
            <a:t>эмульгирующего</a:t>
          </a:r>
          <a:r>
            <a:rPr lang="ru-RU" sz="1200" kern="1200" dirty="0" smtClean="0"/>
            <a:t> сырья (яйцо, ПАВ)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Равномерная развитая тонкостенная пористость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Хрустящие свойства, нежная структура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Снижение </a:t>
          </a:r>
          <a:r>
            <a:rPr lang="ru-RU" sz="1200" kern="1200" dirty="0" err="1" smtClean="0"/>
            <a:t>намокаемости</a:t>
          </a:r>
          <a:r>
            <a:rPr lang="ru-RU" sz="1200" kern="1200" dirty="0" smtClean="0"/>
            <a:t> вафельного листа  в изделиях с фруктовой начинкой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Продление сроков сохранения свежести</a:t>
          </a:r>
          <a:endParaRPr lang="ru-RU" sz="1200" kern="1200" dirty="0"/>
        </a:p>
      </dsp:txBody>
      <dsp:txXfrm>
        <a:off x="0" y="636030"/>
        <a:ext cx="7498080" cy="1830961"/>
      </dsp:txXfrm>
    </dsp:sp>
    <dsp:sp modelId="{D29FCC20-E85D-481F-A8AD-B96B44D35004}">
      <dsp:nvSpPr>
        <dsp:cNvPr id="0" name=""/>
        <dsp:cNvSpPr/>
      </dsp:nvSpPr>
      <dsp:spPr>
        <a:xfrm>
          <a:off x="40047" y="232834"/>
          <a:ext cx="5248656" cy="594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Производство вафельной продукции (вафельный лист, вафельный рожок, вафельный стаканчик)</a:t>
          </a:r>
          <a:endParaRPr lang="ru-RU" sz="1600" b="1" kern="1200" dirty="0"/>
        </a:p>
      </dsp:txBody>
      <dsp:txXfrm>
        <a:off x="40047" y="232834"/>
        <a:ext cx="5248656" cy="594114"/>
      </dsp:txXfrm>
    </dsp:sp>
    <dsp:sp modelId="{DBAFB9BD-40CA-40D7-85AA-5E3515266664}">
      <dsp:nvSpPr>
        <dsp:cNvPr id="0" name=""/>
        <dsp:cNvSpPr/>
      </dsp:nvSpPr>
      <dsp:spPr>
        <a:xfrm>
          <a:off x="0" y="2564849"/>
          <a:ext cx="7498080" cy="199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934" tIns="291592" rIns="58193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Увеличиваются </a:t>
          </a:r>
          <a:r>
            <a:rPr lang="ru-RU" sz="1400" kern="1200" dirty="0" err="1" smtClean="0"/>
            <a:t>пеностабилизирующие</a:t>
          </a:r>
          <a:r>
            <a:rPr lang="ru-RU" sz="1400" kern="1200" dirty="0" smtClean="0"/>
            <a:t> и клеящие свойства </a:t>
          </a:r>
          <a:r>
            <a:rPr lang="ru-RU" sz="1400" kern="1200" dirty="0" err="1" smtClean="0"/>
            <a:t>агаросахаропаточного</a:t>
          </a:r>
          <a:r>
            <a:rPr lang="ru-RU" sz="1400" kern="1200" dirty="0" smtClean="0"/>
            <a:t> сиропа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Ускоряется технологический процесс взбивания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Хорошая </a:t>
          </a:r>
          <a:r>
            <a:rPr lang="ru-RU" sz="1400" kern="1200" dirty="0" err="1" smtClean="0"/>
            <a:t>отлипаемость</a:t>
          </a:r>
          <a:r>
            <a:rPr lang="ru-RU" sz="1400" kern="1200" dirty="0" smtClean="0"/>
            <a:t> изделий от формующих  поверхностей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Более нежная и пышная консистенция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Увеличивается выход продукции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Продление сроков свежести изделия</a:t>
          </a:r>
          <a:endParaRPr lang="ru-RU" sz="1400" kern="1200" dirty="0"/>
        </a:p>
      </dsp:txBody>
      <dsp:txXfrm>
        <a:off x="0" y="2564849"/>
        <a:ext cx="7498080" cy="1994875"/>
      </dsp:txXfrm>
    </dsp:sp>
    <dsp:sp modelId="{72F24B38-3B59-4A99-8374-C79D221F7672}">
      <dsp:nvSpPr>
        <dsp:cNvPr id="0" name=""/>
        <dsp:cNvSpPr/>
      </dsp:nvSpPr>
      <dsp:spPr>
        <a:xfrm>
          <a:off x="40047" y="2341241"/>
          <a:ext cx="5248656" cy="429539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53000"/>
              </a:schemeClr>
            </a:gs>
            <a:gs pos="50000">
              <a:schemeClr val="accent2">
                <a:hueOff val="-12635355"/>
                <a:satOff val="21297"/>
                <a:lumOff val="-26079"/>
                <a:alphaOff val="0"/>
                <a:tint val="42000"/>
                <a:satMod val="255000"/>
              </a:schemeClr>
            </a:gs>
            <a:gs pos="97000">
              <a:schemeClr val="accent2">
                <a:hueOff val="-12635355"/>
                <a:satOff val="21297"/>
                <a:lumOff val="-26079"/>
                <a:alphaOff val="0"/>
                <a:tint val="53000"/>
                <a:satMod val="260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387" tIns="0" rIns="1983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Производство зефира и пастилы</a:t>
          </a:r>
          <a:endParaRPr lang="ru-RU" sz="1600" b="1" kern="1200" dirty="0"/>
        </a:p>
      </dsp:txBody>
      <dsp:txXfrm>
        <a:off x="40047" y="2341241"/>
        <a:ext cx="5248656" cy="429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5989B-D534-448D-A45F-384C6867118A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DB3B-01C4-4E15-A21F-DA4205468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DB3B-01C4-4E15-A21F-DA4205468E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erera.s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ra.s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ra.s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rera.su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hyperlink" Target="http://www.cerera.s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rera.s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ra.s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ra.s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era.su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ra.s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erera.s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sopilnyak_ma\Рабочий стол\s23225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390034" cy="508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42918"/>
            <a:ext cx="749808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ООО «Компания «Церера»</a:t>
            </a:r>
            <a:endParaRPr lang="ru-RU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1643050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РАСТИТЕЛЬНЫЕ   ВОЛОКНА </a:t>
            </a:r>
          </a:p>
          <a:p>
            <a:pPr algn="ctr"/>
            <a:r>
              <a:rPr lang="ru-RU" sz="4400" b="1" i="1" u="sng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хлебобулочном </a:t>
            </a:r>
          </a:p>
          <a:p>
            <a:pPr algn="ctr"/>
            <a:r>
              <a:rPr lang="ru-RU" sz="4400" b="1" i="1" u="sng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кондитерском производствах</a:t>
            </a:r>
            <a:endParaRPr lang="ru-RU" sz="4400" b="1" i="1" u="sng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14290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ООО «Компания «Церера» </a:t>
            </a:r>
            <a:r>
              <a:rPr lang="en-US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(843)228-50-60 www.cerera.su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/>
              <a:t>Результат применения </a:t>
            </a:r>
            <a:r>
              <a:rPr lang="ru-RU" b="1" u="sng" dirty="0" smtClean="0">
                <a:solidFill>
                  <a:srgbClr val="FF0000"/>
                </a:solidFill>
              </a:rPr>
              <a:t>клетчатки в хлебе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44522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Calibri" pitchFamily="34" charset="0"/>
              </a:rPr>
              <a:t>Хлеб с клетчаткой 2,3 %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4869160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Calibri" pitchFamily="34" charset="0"/>
              </a:rPr>
              <a:t>Хлеб 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контрольный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2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0" name="Picture 2" descr="C:\Documents and Settings\sopilnyak_ma\Рабочий стол\104d2aa19717c4164b149694c2068c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942" t="12451" r="14081" b="12836"/>
          <a:stretch>
            <a:fillRect/>
          </a:stretch>
        </p:blipFill>
        <p:spPr bwMode="auto">
          <a:xfrm>
            <a:off x="5436096" y="2636912"/>
            <a:ext cx="3232943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3" descr="C:\Documents and Settings\sopilnyak_ma\Рабочий стол\nasyv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3678938" cy="289235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Рецептура хлеба из му</a:t>
            </a:r>
            <a:r>
              <a:rPr lang="ru-RU" b="1" i="1" dirty="0" smtClean="0">
                <a:solidFill>
                  <a:schemeClr val="bg1"/>
                </a:solidFill>
              </a:rPr>
              <a:t>ки </a:t>
            </a:r>
            <a:r>
              <a:rPr lang="ru-RU" b="1" i="1" dirty="0" smtClean="0">
                <a:solidFill>
                  <a:srgbClr val="FF0000"/>
                </a:solidFill>
              </a:rPr>
              <a:t>пшеничной  Высшего сор</a:t>
            </a:r>
            <a:r>
              <a:rPr lang="ru-RU" b="1" i="1" dirty="0" smtClean="0">
                <a:solidFill>
                  <a:schemeClr val="bg1"/>
                </a:solidFill>
              </a:rPr>
              <a:t>та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03648" y="1844823"/>
          <a:ext cx="7241355" cy="440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785"/>
                <a:gridCol w="2413785"/>
                <a:gridCol w="241378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Стандарт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Пш</a:t>
                      </a:r>
                      <a:r>
                        <a:rPr lang="ru-RU" dirty="0" smtClean="0"/>
                        <a:t>. Клетчатка 2,3%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>
                  <a:txBody>
                    <a:bodyPr/>
                    <a:lstStyle/>
                    <a:p>
                      <a:r>
                        <a:rPr lang="ru-RU" dirty="0" smtClean="0"/>
                        <a:t>Мука </a:t>
                      </a:r>
                      <a:r>
                        <a:rPr lang="ru-RU" dirty="0" err="1" smtClean="0"/>
                        <a:t>пш</a:t>
                      </a:r>
                      <a:r>
                        <a:rPr lang="ru-RU" dirty="0" smtClean="0"/>
                        <a:t>. в/с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>
                  <a:txBody>
                    <a:bodyPr/>
                    <a:lstStyle/>
                    <a:p>
                      <a:r>
                        <a:rPr lang="ru-RU" dirty="0" smtClean="0"/>
                        <a:t>Соль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Сахар-песок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527">
                <a:tc>
                  <a:txBody>
                    <a:bodyPr/>
                    <a:lstStyle/>
                    <a:p>
                      <a:r>
                        <a:rPr lang="ru-RU" dirty="0" smtClean="0"/>
                        <a:t>Дрожжи сух.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9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4922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волокон </a:t>
                      </a:r>
                      <a:r>
                        <a:rPr lang="en-US" dirty="0" smtClean="0"/>
                        <a:t>WF</a:t>
                      </a:r>
                      <a:r>
                        <a:rPr lang="en-US" baseline="0" dirty="0" smtClean="0"/>
                        <a:t> 200/KF 200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44922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r>
                        <a:rPr lang="ru-RU" baseline="0" dirty="0" smtClean="0"/>
                        <a:t> (дополнительно)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43229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443,00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479,00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3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</a:rPr>
              <a:t>Сравнительная табли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ца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526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4761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Хлеб  контрольный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Хлеб с растит. Волокном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2,3 %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</a:t>
                      </a:r>
                      <a:r>
                        <a:rPr lang="ru-RU" baseline="0" dirty="0" smtClean="0"/>
                        <a:t> теста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Совпадает с расчетным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</a:t>
                      </a:r>
                      <a:r>
                        <a:rPr lang="ru-RU" baseline="0" dirty="0" smtClean="0"/>
                        <a:t> теста на 8,3 %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брожения</a:t>
                      </a:r>
                      <a:r>
                        <a:rPr lang="ru-RU" baseline="0" dirty="0" smtClean="0"/>
                        <a:t> / расстойки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40 мин / 60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мин / 50 мин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готового изделия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</a:t>
                      </a:r>
                      <a:r>
                        <a:rPr lang="ru-RU" baseline="0" dirty="0" smtClean="0"/>
                        <a:t> форме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 3,00 мм выше контрольного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 изделию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выраженный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Мякиш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Пористость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равномерная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Равномерная мелкая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Крошковатость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свежем изделии слегка проявляется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отстутствуют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2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r>
                        <a:rPr lang="ru-RU" baseline="0" dirty="0" smtClean="0"/>
                        <a:t> свежести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суток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суток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3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от Макара\babka brandy bmc_кекс _Бренд__ з яблучною кл_тковиною_AF 400 2012 05 22 (158) Каза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1124744"/>
            <a:ext cx="3744416" cy="352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от Макара\коржики з калиною_2012 04 21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45632"/>
            <a:ext cx="51125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D:\от Макара\gofry pomorskie bmc_печиво Американер з чорносливом 2012 05 22 (74) Каза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68143" y="4365104"/>
            <a:ext cx="327585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D:\от Макара\babka cytrynowa bmc_печиво _Лимонне_ 2012 05 22 (91) Казань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196752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Documents and Settings\sopilnyak_ma\Рабочий стол\1272052740_ryesrr-ryor-srryorirrye.jpg"/>
          <p:cNvPicPr>
            <a:picLocks noChangeAspect="1" noChangeArrowheads="1"/>
          </p:cNvPicPr>
          <p:nvPr/>
        </p:nvPicPr>
        <p:blipFill>
          <a:blip r:embed="rId7" cstate="print"/>
          <a:srcRect r="8541" b="15329"/>
          <a:stretch>
            <a:fillRect/>
          </a:stretch>
        </p:blipFill>
        <p:spPr bwMode="auto">
          <a:xfrm>
            <a:off x="3275856" y="2060848"/>
            <a:ext cx="4039417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8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</a:rPr>
              <a:t/>
            </a:r>
            <a:br>
              <a:rPr lang="ru-RU" b="1" i="1" u="sng" dirty="0" smtClean="0">
                <a:solidFill>
                  <a:srgbClr val="0070C0"/>
                </a:solidFill>
              </a:rPr>
            </a:br>
            <a:r>
              <a:rPr lang="ru-RU" sz="4400" b="1" i="1" u="sng" dirty="0" smtClean="0">
                <a:solidFill>
                  <a:srgbClr val="0070C0"/>
                </a:solidFill>
              </a:rPr>
              <a:t>Кондитерское производство</a:t>
            </a:r>
            <a:endParaRPr lang="ru-RU" sz="4400" b="1" i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      Технологические преимущества растительной клетчатки 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83768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/>
              <a:t>ООО «Компания «Церера» </a:t>
            </a:r>
            <a:r>
              <a:rPr lang="en-US" sz="1400" u="sng" dirty="0" smtClean="0">
                <a:hlinkClick r:id="rId7"/>
              </a:rPr>
              <a:t>www.cerera.su</a:t>
            </a:r>
            <a:r>
              <a:rPr lang="en-US" sz="1400" u="sng" dirty="0" smtClean="0"/>
              <a:t> </a:t>
            </a:r>
            <a:r>
              <a:rPr lang="en-US" sz="1200" u="sng" dirty="0" smtClean="0"/>
              <a:t>(843)228-50-60</a:t>
            </a:r>
            <a:endParaRPr lang="ru-RU" sz="1200" u="sng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259632" y="2060848"/>
            <a:ext cx="7498080" cy="1728192"/>
            <a:chOff x="0" y="3367424"/>
            <a:chExt cx="7498080" cy="17281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3367424"/>
              <a:ext cx="7498080" cy="1656184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3367424"/>
              <a:ext cx="7498080" cy="1728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Пластичное однородное, пышное, осветленное тесто, устойчивое к механическому воздействию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Тесто хорошо формуется, не прилипает к ячейкам  ротора или отсадочным головкам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Тестовые заготовки без трещин, не прилипает к поду печи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Печенье имеет рельефный рисунок по поверхности, красивую правильную форму, донышко ровное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Нежная структура, хорошая намокаемость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Увеличивается удельный объем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Улучшается вкус и аромат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Продлеваются сроки сохранения свежести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99792" y="332656"/>
            <a:ext cx="6048672" cy="1386000"/>
            <a:chOff x="0" y="3367424"/>
            <a:chExt cx="7498080" cy="1386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3367424"/>
              <a:ext cx="7498080" cy="1386000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0" y="3367424"/>
              <a:ext cx="7498080" cy="138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Сокращается время замеса, замедляется износ оборудования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Развитая тонкостенная пористость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Нежность, эластичность текстуры готового изделия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Снижается </a:t>
              </a:r>
              <a:r>
                <a:rPr lang="ru-RU" sz="1100" kern="1200" dirty="0" err="1" smtClean="0"/>
                <a:t>крошковатость</a:t>
              </a:r>
              <a:r>
                <a:rPr lang="ru-RU" sz="1100" kern="1200" dirty="0" smtClean="0"/>
                <a:t> мякиша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Улучшается вкус и аромат изделий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Продлеваются сроки свежести</a:t>
              </a:r>
              <a:endParaRPr lang="ru-RU" sz="1100" kern="1200" dirty="0"/>
            </a:p>
          </p:txBody>
        </p:sp>
      </p:grpSp>
      <p:sp>
        <p:nvSpPr>
          <p:cNvPr id="4" name="Скругленный прямоугольник 4"/>
          <p:cNvSpPr/>
          <p:nvPr/>
        </p:nvSpPr>
        <p:spPr>
          <a:xfrm>
            <a:off x="2699792" y="188640"/>
            <a:ext cx="5219836" cy="360040"/>
          </a:xfrm>
          <a:prstGeom prst="rect">
            <a:avLst/>
          </a:prstGeom>
          <a:solidFill>
            <a:srgbClr val="66FFCC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98387" tIns="0" rIns="198387" bIns="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/>
              <a:t>Производство кексов и бисквитных полуфабрикатов</a:t>
            </a:r>
            <a:endParaRPr lang="ru-RU" sz="1600" b="1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259632" y="1772820"/>
            <a:ext cx="5176648" cy="504052"/>
            <a:chOff x="374904" y="2918590"/>
            <a:chExt cx="5248656" cy="329412"/>
          </a:xfrm>
          <a:solidFill>
            <a:srgbClr val="FFFF66"/>
          </a:solidFill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74904" y="2918590"/>
              <a:ext cx="5248656" cy="32941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1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46912" y="2973487"/>
              <a:ext cx="5162238" cy="25882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387" tIns="0" rIns="198387" bIns="0" numCol="1" spcCol="1270" anchor="ctr" anchorCtr="0">
              <a:noAutofit/>
            </a:bodyPr>
            <a:lstStyle/>
            <a:p>
              <a:pPr lvl="0" algn="l" defTabSz="444500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Производство сахарного и сдобного печенья</a:t>
              </a:r>
              <a:endParaRPr lang="ru-RU" sz="16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59632" y="4221088"/>
            <a:ext cx="7498080" cy="1872208"/>
            <a:chOff x="0" y="3367424"/>
            <a:chExt cx="7498080" cy="187220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3367424"/>
              <a:ext cx="7498080" cy="1872208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3367424"/>
              <a:ext cx="7498080" cy="180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Повышение пластичности, снижение затягиваемости теста при разделке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Хорошие структурообразующие свойства, снижение залипаемости теста к формующему оборудованию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Получение равномерной развитой структуры пористости, тонкой корочки, нежной рассыпчатой структуры пряника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Увеличение удельного объема пряника за счет повышения газоудерживающей способности теста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Правильная красивая форма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Прочное закрепление глазури на прянике за счет улучшения адгезионных свойств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Продление сроков сохранения свежести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59632" y="3861048"/>
            <a:ext cx="5104640" cy="432048"/>
            <a:chOff x="374904" y="2884380"/>
            <a:chExt cx="5248656" cy="511224"/>
          </a:xfrm>
          <a:solidFill>
            <a:srgbClr val="99CCFF"/>
          </a:solidFill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74904" y="2884380"/>
              <a:ext cx="5248656" cy="51122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1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89314" y="2956388"/>
              <a:ext cx="5219836" cy="4248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387" tIns="0" rIns="198387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pc="150" dirty="0" smtClean="0"/>
                <a:t>Производство пряников</a:t>
              </a:r>
              <a:endParaRPr lang="ru-RU" sz="1600" b="1" kern="1200" spc="150" dirty="0"/>
            </a:p>
          </p:txBody>
        </p:sp>
      </p:grp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31640" y="2852936"/>
            <a:ext cx="7498080" cy="1872208"/>
            <a:chOff x="0" y="3583449"/>
            <a:chExt cx="7498080" cy="18722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3655457"/>
              <a:ext cx="7498080" cy="1800199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3583449"/>
              <a:ext cx="7498080" cy="180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 Тесто пышное, хорошо промешанное, несколько осветленное, эластичное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Хорошая сцепляемость теста с  поверхностью барабана при выпечке за счет улучшения его адгезионных свойств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Цвет поверхности блина светло-золотистый, структура мелкопористая, непластилинообразная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Пласт теста хорошо заворачивается, шов тонкий с хорошей слипаемостью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Сложение блинов и распределение начинки без дефектов 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Снижение затянутости и «резиноватости» при раскусывании блина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Снижение расхода масла при жарки блина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Продление сроков сохранения свежести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11760" y="332656"/>
            <a:ext cx="6336704" cy="2202032"/>
            <a:chOff x="0" y="3367423"/>
            <a:chExt cx="7498080" cy="15945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3575998"/>
              <a:ext cx="7498080" cy="1386000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3367423"/>
              <a:ext cx="749808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Сокращается время замеса, замедляется износ оборудования</a:t>
              </a:r>
              <a:endParaRPr lang="ru-RU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Пластичное тесто с улучшенными реологическими свойствами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/>
                <a:t>Повышение газообразующей способности теста за счет формирования трехмерного армированного каркаса клетчатки в структуре теста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Понижение эффекта залипания теста к формующему оборудованию и транспортной ленте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 smtClean="0"/>
                <a:t>Формирование равномерной развитой пористости, четкого рисунка и трещин на поверхности печенья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Снижение  вязкости структуры, улучшение вкуса и аромата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267744" y="260648"/>
            <a:ext cx="5215489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2635355"/>
              <a:satOff val="21297"/>
              <a:lumOff val="-26079"/>
              <a:alphaOff val="0"/>
            </a:schemeClr>
          </a:fillRef>
          <a:effectRef idx="1">
            <a:schemeClr val="accent2">
              <a:hueOff val="-12635355"/>
              <a:satOff val="21297"/>
              <a:lumOff val="-26079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      </a:t>
            </a:r>
            <a:r>
              <a:rPr lang="ru-RU" b="1" dirty="0" smtClean="0"/>
              <a:t>Производство овсяного печенья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15616" y="1907836"/>
            <a:ext cx="5306254" cy="1179126"/>
            <a:chOff x="302896" y="2973494"/>
            <a:chExt cx="5306254" cy="1027444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2896" y="3671526"/>
              <a:ext cx="5248656" cy="32941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1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b="1" dirty="0" smtClean="0"/>
                <a:t>Производство блинчиков</a:t>
              </a:r>
              <a:endParaRPr lang="ru-RU" b="1" dirty="0"/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446912" y="2973494"/>
              <a:ext cx="5162238" cy="2588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387" tIns="0" rIns="198387" bIns="0" numCol="1" spcCol="1270" anchor="ctr" anchorCtr="0">
              <a:noAutofit/>
            </a:bodyPr>
            <a:lstStyle/>
            <a:p>
              <a:pPr lvl="0" algn="l" defTabSz="444500"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31640" y="4869160"/>
            <a:ext cx="7498080" cy="1584176"/>
            <a:chOff x="0" y="3655456"/>
            <a:chExt cx="7498080" cy="158417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3871480"/>
              <a:ext cx="7498080" cy="1368152"/>
            </a:xfrm>
            <a:prstGeom prst="rect">
              <a:avLst/>
            </a:prstGeom>
          </p:spPr>
          <p:style>
            <a:lnRef idx="1">
              <a:schemeClr val="accent2">
                <a:hueOff val="-12635355"/>
                <a:satOff val="21297"/>
                <a:lumOff val="-2607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3655456"/>
              <a:ext cx="7498080" cy="1512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934" tIns="229108" rIns="581934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1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Сахарная помадная масса с клетчаткой глянцевая, осветленная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Улучшается структура помадной массы (более однородная, пластично-эластичная)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Ускоряется процесс застывания помадной массы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Помадные конфеты устойчивы к засахариванию и  черствению за счет высокой влагоудерживающей способности клетчатки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Увеличивается срок сохранения свежести конфет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 smtClean="0"/>
                <a:t> увеличивается выход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7544" y="4797152"/>
            <a:ext cx="5896728" cy="503031"/>
            <a:chOff x="389314" y="2785979"/>
            <a:chExt cx="5320664" cy="595215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37386" y="2785979"/>
              <a:ext cx="4672592" cy="511224"/>
            </a:xfrm>
            <a:prstGeom prst="roundRect">
              <a:avLst/>
            </a:prstGeom>
            <a:solidFill>
              <a:srgbClr val="92D05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635355"/>
                <a:satOff val="21297"/>
                <a:lumOff val="-26079"/>
                <a:alphaOff val="0"/>
              </a:schemeClr>
            </a:fillRef>
            <a:effectRef idx="1">
              <a:schemeClr val="accent2">
                <a:hueOff val="-12635355"/>
                <a:satOff val="21297"/>
                <a:lumOff val="-26079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b="1" dirty="0" smtClean="0"/>
                <a:t>Производство помадных конфет</a:t>
              </a:r>
              <a:endParaRPr lang="ru-RU" b="1" dirty="0"/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389314" y="2956388"/>
              <a:ext cx="5219836" cy="424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387" tIns="0" rIns="198387" bIns="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spc="150" dirty="0"/>
            </a:p>
          </p:txBody>
        </p:sp>
      </p:grp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u="sng" dirty="0" smtClean="0"/>
          </a:p>
          <a:p>
            <a:pPr algn="ctr"/>
            <a:r>
              <a:rPr lang="ru-RU" sz="2000" b="1" i="1" u="sng" dirty="0" smtClean="0"/>
              <a:t>               Рекомендуемые дозировки в рецептуры кондитерских изделий и способы внесения </a:t>
            </a:r>
            <a:endParaRPr lang="ru-RU" sz="2000" b="1" i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1144446"/>
          <a:ext cx="7560840" cy="530473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20280"/>
                <a:gridCol w="2520280"/>
                <a:gridCol w="2520280"/>
              </a:tblGrid>
              <a:tr h="7003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кондитерского изделия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Дозировка гомогенной или микс клетчатки, %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Способы внесения и соотношение с</a:t>
                      </a:r>
                      <a:r>
                        <a:rPr lang="ru-RU" sz="1400" baseline="0" dirty="0" smtClean="0"/>
                        <a:t> дополнительной водой</a:t>
                      </a:r>
                      <a:endParaRPr lang="ru-RU" sz="1400" dirty="0"/>
                    </a:p>
                  </a:txBody>
                  <a:tcPr/>
                </a:tc>
              </a:tr>
              <a:tr h="9619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Тесто для блинчиков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2 %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или </a:t>
                      </a:r>
                      <a:r>
                        <a:rPr lang="ru-RU" sz="1400" dirty="0" err="1" smtClean="0"/>
                        <a:t>гидратированном</a:t>
                      </a:r>
                      <a:r>
                        <a:rPr lang="ru-RU" sz="1400" dirty="0" smtClean="0"/>
                        <a:t> видев рецептурную смесь перед мукой  (1:4-5)</a:t>
                      </a:r>
                      <a:endParaRPr lang="ru-RU" sz="1400" dirty="0"/>
                    </a:p>
                  </a:txBody>
                  <a:tcPr/>
                </a:tc>
              </a:tr>
              <a:tr h="3751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Вафельная продукция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1,5 %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виде в эмульсию</a:t>
                      </a:r>
                      <a:endParaRPr lang="ru-RU" sz="1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Зефир</a:t>
                      </a:r>
                      <a:r>
                        <a:rPr lang="ru-RU" sz="1400" baseline="0" dirty="0" smtClean="0"/>
                        <a:t> и пастила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2,0 % к зефирной и пастильной массе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виде  во время взбивания</a:t>
                      </a:r>
                      <a:endParaRPr lang="ru-RU" sz="1400" dirty="0"/>
                    </a:p>
                  </a:txBody>
                  <a:tcPr/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Кексы и бисквитные</a:t>
                      </a:r>
                      <a:r>
                        <a:rPr lang="ru-RU" sz="1400" baseline="0" dirty="0" smtClean="0"/>
                        <a:t> полуфабрикаты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2 %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Подается во взбитую эмульсию небольшими партиями в сухом виде</a:t>
                      </a:r>
                      <a:endParaRPr lang="ru-RU" sz="1400" dirty="0"/>
                    </a:p>
                  </a:txBody>
                  <a:tcPr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Помадные конфеты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2,</a:t>
                      </a:r>
                      <a:r>
                        <a:rPr lang="ru-RU" sz="1400" baseline="0" dirty="0" smtClean="0"/>
                        <a:t>5 % к общей массе сырья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виде  вместе с сахаром , патокой и водой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Сахарное и</a:t>
                      </a:r>
                      <a:r>
                        <a:rPr lang="ru-RU" sz="1400" baseline="0" dirty="0" smtClean="0"/>
                        <a:t> сдобное печенье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 2,0 %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виде  в эмульсию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Овсяное печенье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1,5-2,0</a:t>
                      </a:r>
                      <a:r>
                        <a:rPr lang="ru-RU" sz="1400" baseline="0" dirty="0" smtClean="0"/>
                        <a:t> %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сухом виде перед подачей муки</a:t>
                      </a:r>
                      <a:endParaRPr lang="ru-RU" sz="1400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Пряники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1,5-2,0 %</a:t>
                      </a:r>
                      <a:r>
                        <a:rPr lang="ru-RU" sz="1400" baseline="0" dirty="0" smtClean="0"/>
                        <a:t> к массе муки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сухом виде перед подачей муки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23582" y="1160060"/>
          <a:ext cx="7588155" cy="5336274"/>
        </p:xfrm>
        <a:graphic>
          <a:graphicData uri="http://schemas.openxmlformats.org/drawingml/2006/table">
            <a:tbl>
              <a:tblPr/>
              <a:tblGrid>
                <a:gridCol w="7588155"/>
              </a:tblGrid>
              <a:tr h="533627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u="sng" dirty="0" smtClean="0"/>
              <a:t>ООО «Компания «Церера» </a:t>
            </a:r>
            <a:r>
              <a:rPr lang="en-US" sz="1400" u="sng" dirty="0" smtClean="0">
                <a:hlinkClick r:id="rId2"/>
              </a:rPr>
              <a:t>www.cerera.su</a:t>
            </a:r>
            <a:r>
              <a:rPr lang="en-US" sz="1400" u="sng" dirty="0" smtClean="0"/>
              <a:t> </a:t>
            </a:r>
            <a:r>
              <a:rPr lang="en-US" sz="1200" u="sng" dirty="0" smtClean="0"/>
              <a:t>(843)228-50-60</a:t>
            </a:r>
            <a:endParaRPr lang="ru-RU" sz="1200" u="sng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C:\Documents and Settings\sopilnyak_ma\Рабочий стол\wallpaper-1920x1200-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620688"/>
            <a:ext cx="7229197" cy="53103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u="sng" dirty="0" smtClean="0">
                <a:solidFill>
                  <a:srgbClr val="00B0F0"/>
                </a:solidFill>
              </a:rPr>
              <a:t/>
            </a:r>
            <a:br>
              <a:rPr lang="ru-RU" sz="3200" b="1" i="1" u="sng" dirty="0" smtClean="0">
                <a:solidFill>
                  <a:srgbClr val="00B0F0"/>
                </a:solidFill>
              </a:rPr>
            </a:br>
            <a:r>
              <a:rPr lang="ru-RU" sz="3200" b="1" i="1" u="sng" dirty="0" smtClean="0">
                <a:solidFill>
                  <a:srgbClr val="00B0F0"/>
                </a:solidFill>
              </a:rPr>
              <a:t/>
            </a:r>
            <a:br>
              <a:rPr lang="ru-RU" sz="3200" b="1" i="1" u="sng" dirty="0" smtClean="0">
                <a:solidFill>
                  <a:srgbClr val="00B0F0"/>
                </a:solidFill>
              </a:rPr>
            </a:br>
            <a:r>
              <a:rPr lang="ru-RU" sz="4000" b="1" i="1" u="sng" dirty="0" smtClean="0">
                <a:solidFill>
                  <a:srgbClr val="FF3300"/>
                </a:solidFill>
              </a:rPr>
              <a:t>Применение растительных волокон на Вашем производстве позволит:</a:t>
            </a:r>
            <a:endParaRPr lang="ru-RU" sz="4000" b="1" i="1" u="sng" dirty="0">
              <a:solidFill>
                <a:srgbClr val="FF33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15616" y="1772816"/>
            <a:ext cx="7498080" cy="3744416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повысить качество;</a:t>
            </a:r>
          </a:p>
          <a:p>
            <a:r>
              <a:rPr lang="ru-RU" b="1" dirty="0" smtClean="0"/>
              <a:t> снизить себестоимость; </a:t>
            </a:r>
          </a:p>
          <a:p>
            <a:r>
              <a:rPr lang="ru-RU" b="1" dirty="0" smtClean="0"/>
              <a:t>расширить ассортимент выпускаемой продукции;</a:t>
            </a:r>
          </a:p>
          <a:p>
            <a:r>
              <a:rPr lang="ru-RU" b="1" dirty="0" smtClean="0"/>
              <a:t>облегчить технологический процесс;</a:t>
            </a:r>
          </a:p>
          <a:p>
            <a:pPr algn="just"/>
            <a:r>
              <a:rPr lang="ru-RU" b="1" dirty="0" smtClean="0"/>
              <a:t>повысит конкурентоспособность Вашей продукции 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Наша компания совместно с европейскими партнерами предоставляет информацию о новейших разработках, бесплатные  образцы и технологическую поддержку в их освоении.</a:t>
            </a:r>
          </a:p>
          <a:p>
            <a:pPr algn="just">
              <a:buNone/>
            </a:pPr>
            <a:endParaRPr lang="ru-RU" b="1" dirty="0" smtClean="0"/>
          </a:p>
          <a:p>
            <a:pPr algn="just">
              <a:buNone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3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805264"/>
            <a:ext cx="6912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ООО «Компания «Церера</a:t>
            </a:r>
            <a:r>
              <a:rPr lang="ru-RU" sz="1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Наш адрес: 420087, Татарстан, Казань ул.  Родины, д. 24, </a:t>
            </a:r>
          </a:p>
          <a:p>
            <a:pPr>
              <a:buNone/>
              <a:defRPr/>
            </a:pPr>
            <a:r>
              <a:rPr lang="ru-RU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Тел/факс: 8 (843)228-61-63, 228-50-60, 228-50-70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i="1" u="sng" dirty="0" smtClean="0"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ru-RU" sz="1100" b="1" i="1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100" b="1" i="1" u="sng" dirty="0" err="1" smtClean="0">
                <a:latin typeface="Arial" pitchFamily="34" charset="0"/>
                <a:cs typeface="Arial" pitchFamily="34" charset="0"/>
                <a:hlinkClick r:id="rId3"/>
              </a:rPr>
              <a:t>cerera</a:t>
            </a:r>
            <a:r>
              <a:rPr lang="ru-RU" sz="1100" b="1" i="1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1100" b="1" i="1" u="sng" dirty="0" err="1" smtClean="0">
                <a:latin typeface="Arial" pitchFamily="34" charset="0"/>
                <a:cs typeface="Arial" pitchFamily="34" charset="0"/>
                <a:hlinkClick r:id="rId3"/>
              </a:rPr>
              <a:t>su</a:t>
            </a:r>
            <a:endParaRPr lang="ru-RU" sz="1100" dirty="0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864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>
                <a:solidFill>
                  <a:schemeClr val="tx2"/>
                </a:solidFill>
              </a:rPr>
              <a:t>Пищевое (растительное) волокно – это 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260648"/>
            <a:ext cx="61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ООО «Компания «Церера» </a:t>
            </a:r>
            <a:r>
              <a:rPr lang="en-US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(843)228-50-60 www.cerera.su</a:t>
            </a:r>
            <a:r>
              <a:rPr lang="ru-RU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03648" y="1772816"/>
          <a:ext cx="7498080" cy="4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Функциональные свойства клетчатки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Высокопоглощающая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(до 1:9) и жиросвязывающая способность (до 1:6) за счет уникальной природной капиллярной структуры волокон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Инертность к любым рецептурным ингредиентам продукта, термостабильность и холодорезистентность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Прочное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удержание и равномерное распределение влаги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 жира по всему объему в структуре продукта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Продление сроков свежести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 микробиологической устойчивости продуктов за счет снижения показателя активности воды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Формирование трехмерного, прочного армированного  каркаса в структуре продукта при набухании клетчатки в воде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Стабилизация текстуры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формоудерживающих и прочностных свойств продукта 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Четкость рисунка, рельефность гравюры</a:t>
            </a:r>
          </a:p>
          <a:p>
            <a:pPr>
              <a:buFont typeface="Wingdings" pitchFamily="2" charset="2"/>
              <a:buChar char="q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Обогащение продуктов питания балластными веществами,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снижение калорийности</a:t>
            </a:r>
          </a:p>
          <a:p>
            <a:pPr>
              <a:buFont typeface="Wingdings" pitchFamily="2" charset="2"/>
              <a:buChar char="q"/>
            </a:pPr>
            <a:endParaRPr lang="ru-RU" sz="1800" dirty="0" smtClean="0"/>
          </a:p>
          <a:p>
            <a:pPr>
              <a:buFont typeface="Wingdings" pitchFamily="2" charset="2"/>
              <a:buChar char="q"/>
            </a:pPr>
            <a:endParaRPr lang="ru-RU" sz="18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92696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i="1" u="sng" dirty="0" smtClean="0">
                <a:solidFill>
                  <a:srgbClr val="FF0000"/>
                </a:solidFill>
              </a:rPr>
              <a:t>Растительные волокна</a:t>
            </a:r>
            <a:r>
              <a:rPr lang="ru-RU" sz="6000" b="1" i="1" u="sng" dirty="0" smtClean="0"/>
              <a:t> бывают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571612"/>
            <a:ext cx="700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Пшеничная клетчатка (</a:t>
            </a:r>
            <a:r>
              <a:rPr lang="en-US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WF 200, WF 400, WF 600)</a:t>
            </a: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Яблочная  клетчатка;</a:t>
            </a:r>
          </a:p>
          <a:p>
            <a:pPr algn="just"/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Картофельная клетчатка;</a:t>
            </a:r>
          </a:p>
          <a:p>
            <a:pPr algn="just">
              <a:buFontTx/>
              <a:buChar char="-"/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Овсяная клетчатка;</a:t>
            </a:r>
          </a:p>
          <a:p>
            <a:pPr algn="just">
              <a:buFontTx/>
              <a:buChar char="-"/>
            </a:pPr>
            <a:r>
              <a:rPr lang="ru-RU" sz="3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Псилиум</a:t>
            </a: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Гель МЦГ.</a:t>
            </a:r>
            <a:endParaRPr lang="ru-RU" sz="36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3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sopilnyak_ma\Рабочий стол\2052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3508938"/>
            <a:ext cx="4464496" cy="33490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Область применения: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растительную клетчатку рекомендуется использовать при производстве: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Хлебобулочной продукции;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Замороженных тестовых полуфабрикатов и теста;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Вафельной продукции;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Пряников;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Печенья (сдобное, сахарное, затяжное, крекеры);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Кексов;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Бисквитных полуфабрикатов;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Заварных полуфабрикатов;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Пельменного теста;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Блинного теста;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Макаронной продукции;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Экструдированной продукции;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Кондитерских начинок;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Молочных изделий</a:t>
            </a:r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  <p:pic>
        <p:nvPicPr>
          <p:cNvPr id="9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Применение растительно</a:t>
            </a:r>
            <a:r>
              <a:rPr lang="ru-RU" sz="36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го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волокна улучшает экономические показатели производства за счет: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i="1" dirty="0" smtClean="0"/>
              <a:t>снижения расхода основного сырья;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увеличения выхода готовой продукции;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расширение ассортимента продукции;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повышение качества и конкурентоспособности продукции</a:t>
            </a:r>
            <a:endParaRPr lang="ru-RU" i="1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т Макара\хліб «Гречаний» 2012 04 28 Луганськ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345832"/>
            <a:ext cx="22555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от Макара\хл_б _В_всяний_ 2012 04 28 Луганськ (21).jpg"/>
          <p:cNvPicPr>
            <a:picLocks noChangeAspect="1" noChangeArrowheads="1"/>
          </p:cNvPicPr>
          <p:nvPr/>
        </p:nvPicPr>
        <p:blipFill>
          <a:blip r:embed="rId3" cstate="print"/>
          <a:srcRect l="10156" r="24726"/>
          <a:stretch>
            <a:fillRect/>
          </a:stretch>
        </p:blipFill>
        <p:spPr bwMode="auto">
          <a:xfrm>
            <a:off x="7343800" y="3717032"/>
            <a:ext cx="1800200" cy="155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от Макара\2012 04 25 (38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784" r="15923"/>
          <a:stretch>
            <a:fillRect/>
          </a:stretch>
        </p:blipFill>
        <p:spPr bwMode="auto">
          <a:xfrm>
            <a:off x="2051720" y="1556792"/>
            <a:ext cx="5760640" cy="511256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1032" name="Picture 8" descr="D:\от Макара\хл_б _Кукурудзяний_ 2012 04 28 Луганськ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00808"/>
            <a:ext cx="1481827" cy="2893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u="sng" dirty="0" smtClean="0">
                <a:solidFill>
                  <a:srgbClr val="0070C0"/>
                </a:solidFill>
              </a:rPr>
              <a:t>Хлебобулочное про</a:t>
            </a:r>
            <a:r>
              <a:rPr lang="ru-RU" sz="5300" b="1" i="1" u="sng" dirty="0" smtClean="0">
                <a:solidFill>
                  <a:srgbClr val="FF0000"/>
                </a:solidFill>
              </a:rPr>
              <a:t>извод</a:t>
            </a:r>
            <a:r>
              <a:rPr lang="ru-RU" sz="5300" b="1" i="1" u="sng" dirty="0" smtClean="0">
                <a:solidFill>
                  <a:srgbClr val="0070C0"/>
                </a:solidFill>
              </a:rPr>
              <a:t>ство</a:t>
            </a:r>
            <a:endParaRPr lang="ru-RU" sz="5300" b="1" i="1" u="sng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6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2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т Макара\хл_б _Кукурудзяний_ 2012 04 28 Луганськ (8).jpg"/>
          <p:cNvPicPr>
            <a:picLocks noChangeAspect="1" noChangeArrowheads="1"/>
          </p:cNvPicPr>
          <p:nvPr/>
        </p:nvPicPr>
        <p:blipFill>
          <a:blip r:embed="rId2" cstate="print"/>
          <a:srcRect l="6114" t="10879" b="9340"/>
          <a:stretch>
            <a:fillRect/>
          </a:stretch>
        </p:blipFill>
        <p:spPr bwMode="auto">
          <a:xfrm rot="8700000">
            <a:off x="5619228" y="4793432"/>
            <a:ext cx="3389327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Цель применения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</a:rPr>
              <a:t>в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</a:rPr>
              <a:t>хебопечении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003366"/>
              </a:buClr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003366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пищевая</a:t>
            </a:r>
            <a:r>
              <a:rPr lang="de-DE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и биологическая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ценность</a:t>
            </a:r>
            <a:endParaRPr lang="de-DE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Обогащение пищевым волокном</a:t>
            </a:r>
            <a:endParaRPr lang="de-DE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Сокращение содержания калорий</a:t>
            </a:r>
            <a:r>
              <a:rPr lang="de-DE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жира</a:t>
            </a:r>
            <a:r>
              <a:rPr lang="de-DE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3366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технологические</a:t>
            </a:r>
            <a:r>
              <a:rPr lang="de-DE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водопоглощение</a:t>
            </a:r>
            <a:r>
              <a:rPr lang="de-DE" sz="2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водоудержание</a:t>
            </a: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сокращение времени брожения и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расстойки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теста</a:t>
            </a:r>
            <a:endParaRPr lang="de-DE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увеличение объема изделия </a:t>
            </a:r>
            <a:endParaRPr lang="de-DE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увеличение выхода готовых изделий,</a:t>
            </a:r>
          </a:p>
          <a:p>
            <a:pPr lvl="1">
              <a:buClr>
                <a:srgbClr val="003366"/>
              </a:buClr>
              <a:buFontTx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 продление сроков свежести</a:t>
            </a:r>
            <a:endParaRPr lang="de-DE" sz="2100" dirty="0" smtClean="0">
              <a:latin typeface="Arial" pitchFamily="34" charset="0"/>
              <a:cs typeface="Arial" pitchFamily="34" charset="0"/>
            </a:endParaRPr>
          </a:p>
          <a:p>
            <a:pPr marL="538163" lvl="1" indent="-538163">
              <a:buClr>
                <a:srgbClr val="003366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декларирование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2100" b="1" dirty="0" smtClean="0">
              <a:latin typeface="Arial" pitchFamily="34" charset="0"/>
              <a:cs typeface="Arial" pitchFamily="34" charset="0"/>
            </a:endParaRPr>
          </a:p>
          <a:p>
            <a:pPr marL="717550" lvl="1" indent="-269875">
              <a:buClr>
                <a:srgbClr val="003366"/>
              </a:buClr>
              <a:buFont typeface="Arial" pitchFamily="34" charset="0"/>
              <a:buChar char="•"/>
              <a:defRPr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Нет </a:t>
            </a:r>
            <a:r>
              <a:rPr lang="de-DE" sz="21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нумерации</a:t>
            </a:r>
            <a:endParaRPr lang="de-DE" sz="2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3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0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764704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sopilnyak_ma\Рабочий стол\s23225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836712"/>
            <a:ext cx="1547664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7" name="Picture 2" descr="D:\от Макара\хліб «Гречаний» 2012 04 28 Луганськ (3).jpg"/>
          <p:cNvPicPr>
            <a:picLocks noChangeAspect="1" noChangeArrowheads="1"/>
          </p:cNvPicPr>
          <p:nvPr/>
        </p:nvPicPr>
        <p:blipFill>
          <a:blip r:embed="rId3" cstate="print"/>
          <a:srcRect r="3161" b="9925"/>
          <a:stretch>
            <a:fillRect/>
          </a:stretch>
        </p:blipFill>
        <p:spPr bwMode="auto">
          <a:xfrm>
            <a:off x="971600" y="5406405"/>
            <a:ext cx="2776860" cy="1451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sz="3100" b="1" i="1" u="sng" dirty="0" smtClean="0">
                <a:solidFill>
                  <a:srgbClr val="0070C0"/>
                </a:solidFill>
              </a:rPr>
              <a:t>Рекомендации по применению  растительного волокна в хлебобулочном производстве</a:t>
            </a:r>
            <a:r>
              <a:rPr lang="ru-RU" sz="2700" b="1" i="1" u="sng" dirty="0" smtClean="0"/>
              <a:t/>
            </a:r>
            <a:br>
              <a:rPr lang="ru-RU" sz="2700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</a:rPr>
              <a:t>Способы применения: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596646" lvl="0" indent="-514350">
              <a:buFont typeface="+mj-lt"/>
              <a:buAutoNum type="alphaLcParenR"/>
            </a:pPr>
            <a:r>
              <a:rPr lang="ru-RU" dirty="0" smtClean="0"/>
              <a:t>Заранее гидратировать в воде, добавлять в тесто вместе с жидкими компонентами;</a:t>
            </a:r>
          </a:p>
          <a:p>
            <a:pPr marL="596646" indent="-514350">
              <a:buFont typeface="+mj-lt"/>
              <a:buAutoNum type="alphaLcParenR"/>
            </a:pPr>
            <a:r>
              <a:rPr lang="ru-RU" dirty="0" smtClean="0"/>
              <a:t>Добавлять в тесто в сухом виде вместе с сыпучими компонентами. Не забыть внести  дополнительную воду вместе с водой по рецептуре.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14290"/>
            <a:ext cx="614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latin typeface="+mj-lt"/>
              </a:rPr>
              <a:t>ООО «Компания «Церера» </a:t>
            </a:r>
            <a:r>
              <a:rPr lang="en-US" sz="1400" u="sng" dirty="0" smtClean="0">
                <a:hlinkClick r:id="rId4"/>
              </a:rPr>
              <a:t>www.cerera.su</a:t>
            </a:r>
            <a:r>
              <a:rPr lang="en-US" sz="1400" u="sng" dirty="0" smtClean="0"/>
              <a:t> (843)228-50-60</a:t>
            </a:r>
            <a:endParaRPr lang="ru-RU" sz="1400" u="sng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1047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ECEAE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1274</Words>
  <Application>Microsoft Office PowerPoint</Application>
  <PresentationFormat>Экран (4:3)</PresentationFormat>
  <Paragraphs>256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ООО «Компания «Церера»</vt:lpstr>
      <vt:lpstr> Пищевое (растительное) волокно – это </vt:lpstr>
      <vt:lpstr>Функциональные свойства клетчатки</vt:lpstr>
      <vt:lpstr> Растительные волокна бывают:</vt:lpstr>
      <vt:lpstr> Область применения: растительную клетчатку рекомендуется использовать при производстве:</vt:lpstr>
      <vt:lpstr>    Применение растительного волокна улучшает экономические показатели производства за счет: </vt:lpstr>
      <vt:lpstr>  Хлебобулочное производство</vt:lpstr>
      <vt:lpstr>  Цель применения в хебопечении:</vt:lpstr>
      <vt:lpstr>     Рекомендации по применению  растительного волокна в хлебобулочном производстве  </vt:lpstr>
      <vt:lpstr>  Результат применения клетчатки в хлебе</vt:lpstr>
      <vt:lpstr> Рецептура хлеба из муки пшеничной  Высшего сорта</vt:lpstr>
      <vt:lpstr>Сравнительная таблица</vt:lpstr>
      <vt:lpstr> Кондитерское производство</vt:lpstr>
      <vt:lpstr>      Технологические преимущества растительной клетчатки </vt:lpstr>
      <vt:lpstr>Слайд 15</vt:lpstr>
      <vt:lpstr>Слайд 16</vt:lpstr>
      <vt:lpstr>Слайд 17</vt:lpstr>
      <vt:lpstr>  Применение растительных волокон на Вашем производстве позволит: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sopilnyak_ma</cp:lastModifiedBy>
  <cp:revision>144</cp:revision>
  <dcterms:modified xsi:type="dcterms:W3CDTF">2012-08-29T07:47:18Z</dcterms:modified>
</cp:coreProperties>
</file>